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6" r:id="rId4"/>
    <p:sldMasterId id="2147483678" r:id="rId5"/>
    <p:sldMasterId id="2147483691" r:id="rId6"/>
  </p:sldMasterIdLst>
  <p:notesMasterIdLst>
    <p:notesMasterId r:id="rId98"/>
  </p:notesMasterIdLst>
  <p:sldIdLst>
    <p:sldId id="257" r:id="rId7"/>
    <p:sldId id="258" r:id="rId8"/>
    <p:sldId id="259" r:id="rId9"/>
    <p:sldId id="260" r:id="rId10"/>
    <p:sldId id="261"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269"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6" r:id="rId75"/>
    <p:sldId id="337" r:id="rId76"/>
    <p:sldId id="338" r:id="rId77"/>
    <p:sldId id="341" r:id="rId78"/>
    <p:sldId id="342" r:id="rId79"/>
    <p:sldId id="343" r:id="rId80"/>
    <p:sldId id="344" r:id="rId81"/>
    <p:sldId id="345" r:id="rId82"/>
    <p:sldId id="346" r:id="rId83"/>
    <p:sldId id="347" r:id="rId84"/>
    <p:sldId id="348" r:id="rId85"/>
    <p:sldId id="349" r:id="rId86"/>
    <p:sldId id="262" r:id="rId87"/>
    <p:sldId id="263" r:id="rId88"/>
    <p:sldId id="264" r:id="rId89"/>
    <p:sldId id="265" r:id="rId90"/>
    <p:sldId id="266" r:id="rId91"/>
    <p:sldId id="267" r:id="rId92"/>
    <p:sldId id="268" r:id="rId93"/>
    <p:sldId id="332" r:id="rId94"/>
    <p:sldId id="333" r:id="rId95"/>
    <p:sldId id="334" r:id="rId96"/>
    <p:sldId id="33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54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9279" autoAdjust="0"/>
  </p:normalViewPr>
  <p:slideViewPr>
    <p:cSldViewPr snapToGrid="0">
      <p:cViewPr varScale="1">
        <p:scale>
          <a:sx n="74" d="100"/>
          <a:sy n="74" d="100"/>
        </p:scale>
        <p:origin x="16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D1BD4-5E23-4E96-9600-92CCF3DEEBB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14070BB5-0541-4A77-938D-E2F747BCACD0}">
      <dgm:prSet phldrT="[Text]"/>
      <dgm:spPr/>
      <dgm:t>
        <a:bodyPr/>
        <a:lstStyle/>
        <a:p>
          <a:r>
            <a:rPr lang="en-GB"/>
            <a:t>Apprenticeship</a:t>
          </a:r>
        </a:p>
      </dgm:t>
    </dgm:pt>
    <dgm:pt modelId="{B4DB61C9-0B63-4495-BA02-2AF6EF3E94BE}" type="parTrans" cxnId="{73DF528F-8303-41DC-A8FE-D58ACF17AF7C}">
      <dgm:prSet/>
      <dgm:spPr/>
      <dgm:t>
        <a:bodyPr/>
        <a:lstStyle/>
        <a:p>
          <a:endParaRPr lang="en-GB"/>
        </a:p>
      </dgm:t>
    </dgm:pt>
    <dgm:pt modelId="{9FC9C1C0-7CF1-44F5-97FF-745634E4DE00}" type="sibTrans" cxnId="{73DF528F-8303-41DC-A8FE-D58ACF17AF7C}">
      <dgm:prSet/>
      <dgm:spPr/>
      <dgm:t>
        <a:bodyPr/>
        <a:lstStyle/>
        <a:p>
          <a:endParaRPr lang="en-GB"/>
        </a:p>
      </dgm:t>
    </dgm:pt>
    <dgm:pt modelId="{57F9B5BD-FF66-43D3-9DB9-181C9609F55D}">
      <dgm:prSet phldrT="[Text]"/>
      <dgm:spPr/>
      <dgm:t>
        <a:bodyPr/>
        <a:lstStyle/>
        <a:p>
          <a:r>
            <a:rPr lang="en-GB"/>
            <a:t>Learner</a:t>
          </a:r>
        </a:p>
      </dgm:t>
    </dgm:pt>
    <dgm:pt modelId="{4DA89E8B-2529-484C-A1AC-7EDC896D2808}" type="parTrans" cxnId="{4D164257-2381-45A3-AE45-1F7665848D17}">
      <dgm:prSet/>
      <dgm:spPr/>
      <dgm:t>
        <a:bodyPr/>
        <a:lstStyle/>
        <a:p>
          <a:endParaRPr lang="en-GB"/>
        </a:p>
      </dgm:t>
    </dgm:pt>
    <dgm:pt modelId="{8BB9ACFC-6550-4B1B-B8DF-78D2DBBFAEEE}" type="sibTrans" cxnId="{4D164257-2381-45A3-AE45-1F7665848D17}">
      <dgm:prSet/>
      <dgm:spPr/>
      <dgm:t>
        <a:bodyPr/>
        <a:lstStyle/>
        <a:p>
          <a:endParaRPr lang="en-GB"/>
        </a:p>
      </dgm:t>
    </dgm:pt>
    <dgm:pt modelId="{BAA070F8-3E7C-4344-960B-492A9B5BCA00}">
      <dgm:prSet phldrT="[Text]"/>
      <dgm:spPr/>
      <dgm:t>
        <a:bodyPr/>
        <a:lstStyle/>
        <a:p>
          <a:r>
            <a:rPr lang="en-GB"/>
            <a:t>Practitioner</a:t>
          </a:r>
        </a:p>
      </dgm:t>
    </dgm:pt>
    <dgm:pt modelId="{AFFAF8A3-8474-4EF1-A546-B343A67EB44B}" type="parTrans" cxnId="{D639CF8E-1788-4B08-8ED1-7489CB8DEC79}">
      <dgm:prSet/>
      <dgm:spPr/>
      <dgm:t>
        <a:bodyPr/>
        <a:lstStyle/>
        <a:p>
          <a:endParaRPr lang="en-GB"/>
        </a:p>
      </dgm:t>
    </dgm:pt>
    <dgm:pt modelId="{EBAA13B2-00BC-4781-ABB4-6A4BFA9C925C}" type="sibTrans" cxnId="{D639CF8E-1788-4B08-8ED1-7489CB8DEC79}">
      <dgm:prSet/>
      <dgm:spPr/>
      <dgm:t>
        <a:bodyPr/>
        <a:lstStyle/>
        <a:p>
          <a:endParaRPr lang="en-GB"/>
        </a:p>
      </dgm:t>
    </dgm:pt>
    <dgm:pt modelId="{9115B753-775D-4C2B-806F-C7B16C38C3B8}">
      <dgm:prSet phldrT="[Text]"/>
      <dgm:spPr/>
      <dgm:t>
        <a:bodyPr/>
        <a:lstStyle/>
        <a:p>
          <a:r>
            <a:rPr lang="en-GB"/>
            <a:t>Employer</a:t>
          </a:r>
        </a:p>
      </dgm:t>
    </dgm:pt>
    <dgm:pt modelId="{DAF55230-F2A7-474A-939F-62A1D818350A}" type="parTrans" cxnId="{238247C7-23F1-44BC-9CE7-AC2C6CFB75B2}">
      <dgm:prSet/>
      <dgm:spPr/>
      <dgm:t>
        <a:bodyPr/>
        <a:lstStyle/>
        <a:p>
          <a:endParaRPr lang="en-GB"/>
        </a:p>
      </dgm:t>
    </dgm:pt>
    <dgm:pt modelId="{7F2692DD-23DB-432D-899E-EB92BE0072C1}" type="sibTrans" cxnId="{238247C7-23F1-44BC-9CE7-AC2C6CFB75B2}">
      <dgm:prSet/>
      <dgm:spPr/>
      <dgm:t>
        <a:bodyPr/>
        <a:lstStyle/>
        <a:p>
          <a:endParaRPr lang="en-GB"/>
        </a:p>
      </dgm:t>
    </dgm:pt>
    <dgm:pt modelId="{344E8C4F-C351-43A4-A9D9-A09051206910}" type="pres">
      <dgm:prSet presAssocID="{499D1BD4-5E23-4E96-9600-92CCF3DEEBB2}" presName="composite" presStyleCnt="0">
        <dgm:presLayoutVars>
          <dgm:chMax val="1"/>
          <dgm:dir/>
          <dgm:resizeHandles val="exact"/>
        </dgm:presLayoutVars>
      </dgm:prSet>
      <dgm:spPr/>
      <dgm:t>
        <a:bodyPr/>
        <a:lstStyle/>
        <a:p>
          <a:endParaRPr lang="en-US"/>
        </a:p>
      </dgm:t>
    </dgm:pt>
    <dgm:pt modelId="{0A86E7F3-97BA-4B77-825E-0960001C09FA}" type="pres">
      <dgm:prSet presAssocID="{499D1BD4-5E23-4E96-9600-92CCF3DEEBB2}" presName="radial" presStyleCnt="0">
        <dgm:presLayoutVars>
          <dgm:animLvl val="ctr"/>
        </dgm:presLayoutVars>
      </dgm:prSet>
      <dgm:spPr/>
    </dgm:pt>
    <dgm:pt modelId="{1B62A6AA-B545-4C66-B28A-67894DBC0E5C}" type="pres">
      <dgm:prSet presAssocID="{14070BB5-0541-4A77-938D-E2F747BCACD0}" presName="centerShape" presStyleLbl="vennNode1" presStyleIdx="0" presStyleCnt="4" custLinFactNeighborX="-372" custLinFactNeighborY="372"/>
      <dgm:spPr/>
      <dgm:t>
        <a:bodyPr/>
        <a:lstStyle/>
        <a:p>
          <a:endParaRPr lang="en-US"/>
        </a:p>
      </dgm:t>
    </dgm:pt>
    <dgm:pt modelId="{B06833D3-ED71-41C8-AAA5-19BCD107839D}" type="pres">
      <dgm:prSet presAssocID="{57F9B5BD-FF66-43D3-9DB9-181C9609F55D}" presName="node" presStyleLbl="vennNode1" presStyleIdx="1" presStyleCnt="4">
        <dgm:presLayoutVars>
          <dgm:bulletEnabled val="1"/>
        </dgm:presLayoutVars>
      </dgm:prSet>
      <dgm:spPr/>
      <dgm:t>
        <a:bodyPr/>
        <a:lstStyle/>
        <a:p>
          <a:endParaRPr lang="en-US"/>
        </a:p>
      </dgm:t>
    </dgm:pt>
    <dgm:pt modelId="{E5DB6F07-4A8A-4AE1-A820-153D1516E86A}" type="pres">
      <dgm:prSet presAssocID="{BAA070F8-3E7C-4344-960B-492A9B5BCA00}" presName="node" presStyleLbl="vennNode1" presStyleIdx="2" presStyleCnt="4">
        <dgm:presLayoutVars>
          <dgm:bulletEnabled val="1"/>
        </dgm:presLayoutVars>
      </dgm:prSet>
      <dgm:spPr/>
      <dgm:t>
        <a:bodyPr/>
        <a:lstStyle/>
        <a:p>
          <a:endParaRPr lang="en-US"/>
        </a:p>
      </dgm:t>
    </dgm:pt>
    <dgm:pt modelId="{1B2532C2-3DB6-427A-8ABE-505639FBF44D}" type="pres">
      <dgm:prSet presAssocID="{9115B753-775D-4C2B-806F-C7B16C38C3B8}" presName="node" presStyleLbl="vennNode1" presStyleIdx="3" presStyleCnt="4">
        <dgm:presLayoutVars>
          <dgm:bulletEnabled val="1"/>
        </dgm:presLayoutVars>
      </dgm:prSet>
      <dgm:spPr/>
      <dgm:t>
        <a:bodyPr/>
        <a:lstStyle/>
        <a:p>
          <a:endParaRPr lang="en-US"/>
        </a:p>
      </dgm:t>
    </dgm:pt>
  </dgm:ptLst>
  <dgm:cxnLst>
    <dgm:cxn modelId="{D639CF8E-1788-4B08-8ED1-7489CB8DEC79}" srcId="{14070BB5-0541-4A77-938D-E2F747BCACD0}" destId="{BAA070F8-3E7C-4344-960B-492A9B5BCA00}" srcOrd="1" destOrd="0" parTransId="{AFFAF8A3-8474-4EF1-A546-B343A67EB44B}" sibTransId="{EBAA13B2-00BC-4781-ABB4-6A4BFA9C925C}"/>
    <dgm:cxn modelId="{ECF78CFA-602E-4749-AE2F-25B70C19CDC8}" type="presOf" srcId="{9115B753-775D-4C2B-806F-C7B16C38C3B8}" destId="{1B2532C2-3DB6-427A-8ABE-505639FBF44D}" srcOrd="0" destOrd="0" presId="urn:microsoft.com/office/officeart/2005/8/layout/radial3"/>
    <dgm:cxn modelId="{7136DE50-1A73-4BED-BAE4-A381F21C937E}" type="presOf" srcId="{499D1BD4-5E23-4E96-9600-92CCF3DEEBB2}" destId="{344E8C4F-C351-43A4-A9D9-A09051206910}" srcOrd="0" destOrd="0" presId="urn:microsoft.com/office/officeart/2005/8/layout/radial3"/>
    <dgm:cxn modelId="{EE8AE778-DF3B-437E-92EB-5D0E5A5EFF3E}" type="presOf" srcId="{57F9B5BD-FF66-43D3-9DB9-181C9609F55D}" destId="{B06833D3-ED71-41C8-AAA5-19BCD107839D}" srcOrd="0" destOrd="0" presId="urn:microsoft.com/office/officeart/2005/8/layout/radial3"/>
    <dgm:cxn modelId="{4D164257-2381-45A3-AE45-1F7665848D17}" srcId="{14070BB5-0541-4A77-938D-E2F747BCACD0}" destId="{57F9B5BD-FF66-43D3-9DB9-181C9609F55D}" srcOrd="0" destOrd="0" parTransId="{4DA89E8B-2529-484C-A1AC-7EDC896D2808}" sibTransId="{8BB9ACFC-6550-4B1B-B8DF-78D2DBBFAEEE}"/>
    <dgm:cxn modelId="{73DF528F-8303-41DC-A8FE-D58ACF17AF7C}" srcId="{499D1BD4-5E23-4E96-9600-92CCF3DEEBB2}" destId="{14070BB5-0541-4A77-938D-E2F747BCACD0}" srcOrd="0" destOrd="0" parTransId="{B4DB61C9-0B63-4495-BA02-2AF6EF3E94BE}" sibTransId="{9FC9C1C0-7CF1-44F5-97FF-745634E4DE00}"/>
    <dgm:cxn modelId="{D688ACAF-9CD3-4104-9F7C-128A3F224B87}" type="presOf" srcId="{BAA070F8-3E7C-4344-960B-492A9B5BCA00}" destId="{E5DB6F07-4A8A-4AE1-A820-153D1516E86A}" srcOrd="0" destOrd="0" presId="urn:microsoft.com/office/officeart/2005/8/layout/radial3"/>
    <dgm:cxn modelId="{238247C7-23F1-44BC-9CE7-AC2C6CFB75B2}" srcId="{14070BB5-0541-4A77-938D-E2F747BCACD0}" destId="{9115B753-775D-4C2B-806F-C7B16C38C3B8}" srcOrd="2" destOrd="0" parTransId="{DAF55230-F2A7-474A-939F-62A1D818350A}" sibTransId="{7F2692DD-23DB-432D-899E-EB92BE0072C1}"/>
    <dgm:cxn modelId="{0C147A2B-E569-4991-951E-5465B55DCE96}" type="presOf" srcId="{14070BB5-0541-4A77-938D-E2F747BCACD0}" destId="{1B62A6AA-B545-4C66-B28A-67894DBC0E5C}" srcOrd="0" destOrd="0" presId="urn:microsoft.com/office/officeart/2005/8/layout/radial3"/>
    <dgm:cxn modelId="{273E0151-3903-4B20-8ED1-526C5F420AB9}" type="presParOf" srcId="{344E8C4F-C351-43A4-A9D9-A09051206910}" destId="{0A86E7F3-97BA-4B77-825E-0960001C09FA}" srcOrd="0" destOrd="0" presId="urn:microsoft.com/office/officeart/2005/8/layout/radial3"/>
    <dgm:cxn modelId="{68262CC2-D56B-4FA2-9E1B-8A656F199992}" type="presParOf" srcId="{0A86E7F3-97BA-4B77-825E-0960001C09FA}" destId="{1B62A6AA-B545-4C66-B28A-67894DBC0E5C}" srcOrd="0" destOrd="0" presId="urn:microsoft.com/office/officeart/2005/8/layout/radial3"/>
    <dgm:cxn modelId="{9EBC5196-AF97-4248-A7A3-365BA1F0798D}" type="presParOf" srcId="{0A86E7F3-97BA-4B77-825E-0960001C09FA}" destId="{B06833D3-ED71-41C8-AAA5-19BCD107839D}" srcOrd="1" destOrd="0" presId="urn:microsoft.com/office/officeart/2005/8/layout/radial3"/>
    <dgm:cxn modelId="{C607B2F2-0719-4FF7-8187-F647CA5C6F7F}" type="presParOf" srcId="{0A86E7F3-97BA-4B77-825E-0960001C09FA}" destId="{E5DB6F07-4A8A-4AE1-A820-153D1516E86A}" srcOrd="2" destOrd="0" presId="urn:microsoft.com/office/officeart/2005/8/layout/radial3"/>
    <dgm:cxn modelId="{C1E735D2-744B-46FE-8C62-DF1BDAAC200A}" type="presParOf" srcId="{0A86E7F3-97BA-4B77-825E-0960001C09FA}" destId="{1B2532C2-3DB6-427A-8ABE-505639FBF44D}"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2A6AA-B545-4C66-B28A-67894DBC0E5C}">
      <dsp:nvSpPr>
        <dsp:cNvPr id="0" name=""/>
        <dsp:cNvSpPr/>
      </dsp:nvSpPr>
      <dsp:spPr>
        <a:xfrm>
          <a:off x="3752387" y="1921518"/>
          <a:ext cx="3990864" cy="399086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a:t>Apprenticeship</a:t>
          </a:r>
        </a:p>
      </dsp:txBody>
      <dsp:txXfrm>
        <a:off x="4336836" y="2505967"/>
        <a:ext cx="2821966" cy="2821966"/>
      </dsp:txXfrm>
    </dsp:sp>
    <dsp:sp modelId="{B06833D3-ED71-41C8-AAA5-19BCD107839D}">
      <dsp:nvSpPr>
        <dsp:cNvPr id="0" name=""/>
        <dsp:cNvSpPr/>
      </dsp:nvSpPr>
      <dsp:spPr>
        <a:xfrm>
          <a:off x="4769420" y="303486"/>
          <a:ext cx="1995432" cy="19954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a:t>Learner</a:t>
          </a:r>
        </a:p>
      </dsp:txBody>
      <dsp:txXfrm>
        <a:off x="5061644" y="595710"/>
        <a:ext cx="1410984" cy="1410984"/>
      </dsp:txXfrm>
    </dsp:sp>
    <dsp:sp modelId="{E5DB6F07-4A8A-4AE1-A820-153D1516E86A}">
      <dsp:nvSpPr>
        <dsp:cNvPr id="0" name=""/>
        <dsp:cNvSpPr/>
      </dsp:nvSpPr>
      <dsp:spPr>
        <a:xfrm>
          <a:off x="7017995" y="4198132"/>
          <a:ext cx="1995432" cy="19954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a:t>Practitioner</a:t>
          </a:r>
        </a:p>
      </dsp:txBody>
      <dsp:txXfrm>
        <a:off x="7310219" y="4490356"/>
        <a:ext cx="1410984" cy="1410984"/>
      </dsp:txXfrm>
    </dsp:sp>
    <dsp:sp modelId="{1B2532C2-3DB6-427A-8ABE-505639FBF44D}">
      <dsp:nvSpPr>
        <dsp:cNvPr id="0" name=""/>
        <dsp:cNvSpPr/>
      </dsp:nvSpPr>
      <dsp:spPr>
        <a:xfrm>
          <a:off x="2520845" y="4198132"/>
          <a:ext cx="1995432" cy="19954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a:t>Employer</a:t>
          </a:r>
        </a:p>
      </dsp:txBody>
      <dsp:txXfrm>
        <a:off x="2813069" y="4490356"/>
        <a:ext cx="1410984" cy="141098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F960EC-9C68-4DC6-A54A-4D70BEEE0D7A}" type="datetimeFigureOut">
              <a:rPr lang="en-GB" smtClean="0"/>
              <a:t>08/07/2019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888BE-E871-4027-83AD-5241FEE10BF5}" type="slidenum">
              <a:rPr lang="en-GB" smtClean="0"/>
              <a:t>‹#›</a:t>
            </a:fld>
            <a:endParaRPr lang="en-GB"/>
          </a:p>
        </p:txBody>
      </p:sp>
    </p:spTree>
    <p:extLst>
      <p:ext uri="{BB962C8B-B14F-4D97-AF65-F5344CB8AC3E}">
        <p14:creationId xmlns:p14="http://schemas.microsoft.com/office/powerpoint/2010/main" val="439987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77A888BE-E871-4027-83AD-5241FEE10BF5}" type="slidenum">
              <a:rPr lang="en-GB" smtClean="0"/>
              <a:t>1</a:t>
            </a:fld>
            <a:endParaRPr lang="en-GB"/>
          </a:p>
        </p:txBody>
      </p:sp>
    </p:spTree>
    <p:extLst>
      <p:ext uri="{BB962C8B-B14F-4D97-AF65-F5344CB8AC3E}">
        <p14:creationId xmlns:p14="http://schemas.microsoft.com/office/powerpoint/2010/main" val="386470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outcomes </a:t>
            </a:r>
            <a:r>
              <a:rPr lang="en-GB" dirty="0" smtClean="0"/>
              <a:t>and impact on businesses in the Leeds</a:t>
            </a:r>
            <a:r>
              <a:rPr lang="en-GB" baseline="0" dirty="0" smtClean="0"/>
              <a:t> City Region, with a particular focus on skills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249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3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98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project follows</a:t>
            </a:r>
            <a:r>
              <a:rPr lang="en-GB" baseline="0" dirty="0" smtClean="0"/>
              <a:t> the elements of success, Social Mobility and Collaboration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94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goals</a:t>
            </a:r>
            <a:r>
              <a:rPr lang="en-GB" baseline="0" dirty="0" smtClean="0"/>
              <a:t> </a:t>
            </a:r>
            <a:r>
              <a:rPr lang="en-GB" baseline="0" dirty="0" smtClean="0"/>
              <a:t>and what the project set out to achieve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49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how</a:t>
            </a:r>
            <a:r>
              <a:rPr lang="en-GB" dirty="0" smtClean="0"/>
              <a:t>, the ‘story’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47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outcomes </a:t>
            </a:r>
            <a:r>
              <a:rPr lang="en-GB" dirty="0" smtClean="0"/>
              <a:t>and impact on businesses in the Leeds</a:t>
            </a:r>
            <a:r>
              <a:rPr lang="en-GB" baseline="0" dirty="0" smtClean="0"/>
              <a:t> City Region, with a particular focus on skills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2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64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572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project follows</a:t>
            </a:r>
            <a:r>
              <a:rPr lang="en-GB" baseline="0" dirty="0" smtClean="0"/>
              <a:t> the element of success, Collaboration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5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A888BE-E871-4027-83AD-5241FEE10BF5}" type="slidenum">
              <a:rPr lang="en-GB" smtClean="0"/>
              <a:t>2</a:t>
            </a:fld>
            <a:endParaRPr lang="en-GB"/>
          </a:p>
        </p:txBody>
      </p:sp>
    </p:spTree>
    <p:extLst>
      <p:ext uri="{BB962C8B-B14F-4D97-AF65-F5344CB8AC3E}">
        <p14:creationId xmlns:p14="http://schemas.microsoft.com/office/powerpoint/2010/main" val="318144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goals</a:t>
            </a:r>
            <a:r>
              <a:rPr lang="en-GB" baseline="0" dirty="0" smtClean="0"/>
              <a:t> </a:t>
            </a:r>
            <a:r>
              <a:rPr lang="en-GB" baseline="0" dirty="0" smtClean="0"/>
              <a:t>and what the project set out to achieve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415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how</a:t>
            </a:r>
            <a:r>
              <a:rPr lang="en-GB" dirty="0" smtClean="0"/>
              <a:t>, the ‘story’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853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outcomes </a:t>
            </a:r>
            <a:r>
              <a:rPr lang="en-GB" dirty="0" smtClean="0"/>
              <a:t>and impact on businesses in the Leeds</a:t>
            </a:r>
            <a:r>
              <a:rPr lang="en-GB" baseline="0" dirty="0" smtClean="0"/>
              <a:t> City Region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38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766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project follows</a:t>
            </a:r>
            <a:r>
              <a:rPr lang="en-GB" baseline="0" dirty="0" smtClean="0"/>
              <a:t> the element of success, Collaboration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571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goals</a:t>
            </a:r>
            <a:r>
              <a:rPr lang="en-GB" baseline="0" dirty="0" smtClean="0"/>
              <a:t> </a:t>
            </a:r>
            <a:r>
              <a:rPr lang="en-GB" baseline="0" dirty="0" smtClean="0"/>
              <a:t>and what the project set out to achieve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1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how</a:t>
            </a:r>
            <a:r>
              <a:rPr lang="en-GB" dirty="0" smtClean="0"/>
              <a:t>, the ‘story’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0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outcomes </a:t>
            </a:r>
            <a:r>
              <a:rPr lang="en-GB" dirty="0" smtClean="0"/>
              <a:t>and impact on businesses in the Leeds</a:t>
            </a:r>
            <a:r>
              <a:rPr lang="en-GB" baseline="0" dirty="0" smtClean="0"/>
              <a:t> City Region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94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7A888BE-E871-4027-83AD-5241FEE10BF5}" type="slidenum">
              <a:rPr lang="en-GB" smtClean="0"/>
              <a:t>38</a:t>
            </a:fld>
            <a:endParaRPr lang="en-GB"/>
          </a:p>
        </p:txBody>
      </p:sp>
    </p:spTree>
    <p:extLst>
      <p:ext uri="{BB962C8B-B14F-4D97-AF65-F5344CB8AC3E}">
        <p14:creationId xmlns:p14="http://schemas.microsoft.com/office/powerpoint/2010/main" val="693246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7A888BE-E871-4027-83AD-5241FEE10BF5}" type="slidenum">
              <a:rPr lang="en-GB" smtClean="0"/>
              <a:t>81</a:t>
            </a:fld>
            <a:endParaRPr lang="en-GB"/>
          </a:p>
        </p:txBody>
      </p:sp>
    </p:spTree>
    <p:extLst>
      <p:ext uri="{BB962C8B-B14F-4D97-AF65-F5344CB8AC3E}">
        <p14:creationId xmlns:p14="http://schemas.microsoft.com/office/powerpoint/2010/main" val="66217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A888BE-E871-4027-83AD-5241FEE10BF5}" type="slidenum">
              <a:rPr lang="en-GB" smtClean="0"/>
              <a:t>3</a:t>
            </a:fld>
            <a:endParaRPr lang="en-GB"/>
          </a:p>
        </p:txBody>
      </p:sp>
    </p:spTree>
    <p:extLst>
      <p:ext uri="{BB962C8B-B14F-4D97-AF65-F5344CB8AC3E}">
        <p14:creationId xmlns:p14="http://schemas.microsoft.com/office/powerpoint/2010/main" val="2912847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62613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46B4B4"/>
              </a:buClr>
              <a:buSzTx/>
              <a:buFont typeface="Arial" panose="020B0604020202020204" pitchFamily="34" charset="0"/>
              <a:buNone/>
              <a:tabLst/>
              <a:defRPr/>
            </a:pPr>
            <a:r>
              <a:rPr lang="en-GB" sz="1200" dirty="0" smtClean="0">
                <a:latin typeface="Arial" panose="020B0604020202020204" pitchFamily="34" charset="0"/>
                <a:cs typeface="Arial" panose="020B0604020202020204" pitchFamily="34" charset="0"/>
              </a:rPr>
              <a:t>The aim of the commission is</a:t>
            </a:r>
            <a:r>
              <a:rPr lang="en-GB" sz="1200" baseline="0" dirty="0" smtClean="0">
                <a:latin typeface="Arial" panose="020B0604020202020204" pitchFamily="34" charset="0"/>
                <a:cs typeface="Arial" panose="020B0604020202020204" pitchFamily="34" charset="0"/>
              </a:rPr>
              <a:t> </a:t>
            </a:r>
            <a:r>
              <a:rPr lang="en-GB" sz="1200" kern="1200" baseline="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o develop a blueprint for an education and skills system to deliver the outcomes needed at local level</a:t>
            </a:r>
            <a:endParaRPr lang="en-GB" sz="12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46B4B4"/>
              </a:buClr>
              <a:buSzTx/>
              <a:buFont typeface="Arial" panose="020B0604020202020204" pitchFamily="34" charset="0"/>
              <a:buNone/>
              <a:tabLst/>
              <a:defRPr/>
            </a:pPr>
            <a:endParaRPr lang="en-GB" sz="1200" dirty="0" smtClean="0">
              <a:latin typeface="Arial" panose="020B0604020202020204" pitchFamily="34" charset="0"/>
              <a:cs typeface="Arial" panose="020B0604020202020204" pitchFamily="34" charset="0"/>
            </a:endParaRPr>
          </a:p>
          <a:p>
            <a:pPr marL="0" lvl="0" indent="0">
              <a:buClr>
                <a:srgbClr val="46B4B4"/>
              </a:buClr>
              <a:buFont typeface="Arial" panose="020B0604020202020204" pitchFamily="34" charset="0"/>
              <a:buNone/>
            </a:pPr>
            <a:r>
              <a:rPr lang="en-GB" sz="1200" dirty="0" smtClean="0">
                <a:latin typeface="Arial" panose="020B0604020202020204" pitchFamily="34" charset="0"/>
                <a:cs typeface="Arial" panose="020B0604020202020204" pitchFamily="34" charset="0"/>
              </a:rPr>
              <a:t>Why is the commission needed?</a:t>
            </a:r>
          </a:p>
          <a:p>
            <a:pPr marL="342900" lvl="0" indent="-342900">
              <a:buClr>
                <a:srgbClr val="46B4B4"/>
              </a:buClr>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Local areas lag on skills for economic growth</a:t>
            </a: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Shortages of skilled people that employers need</a:t>
            </a: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Under-utilisation of qualified people </a:t>
            </a: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Job-related training in decline </a:t>
            </a: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Lack of inclusion and social mobility </a:t>
            </a:r>
          </a:p>
          <a:p>
            <a:pPr marL="342900" lvl="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Low-skilled not receiving training</a:t>
            </a:r>
          </a:p>
          <a:p>
            <a:pPr marL="342900" indent="-3429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Low participation in lifelong learning</a:t>
            </a:r>
          </a:p>
          <a:p>
            <a:pPr marL="342900" indent="-342900">
              <a:buClr>
                <a:srgbClr val="46B4B4"/>
              </a:buClr>
              <a:buFont typeface="Arial" panose="020B0604020202020204" pitchFamily="34" charset="0"/>
              <a:buChar char="•"/>
            </a:pPr>
            <a:endParaRPr lang="en-GB" sz="1200" dirty="0" smtClean="0">
              <a:latin typeface="Arial" panose="020B0604020202020204" pitchFamily="34" charset="0"/>
              <a:cs typeface="Arial" panose="020B0604020202020204" pitchFamily="34" charset="0"/>
            </a:endParaRPr>
          </a:p>
          <a:p>
            <a:pPr marL="0" indent="0">
              <a:buClr>
                <a:srgbClr val="46B4B4"/>
              </a:buClr>
              <a:buFont typeface="Arial" panose="020B0604020202020204" pitchFamily="34" charset="0"/>
              <a:buNone/>
            </a:pPr>
            <a:r>
              <a:rPr lang="en-GB" sz="1200" dirty="0" smtClean="0">
                <a:latin typeface="Arial" panose="020B0604020202020204" pitchFamily="34" charset="0"/>
                <a:cs typeface="Arial" panose="020B0604020202020204" pitchFamily="34" charset="0"/>
              </a:rPr>
              <a:t>What is different about</a:t>
            </a:r>
            <a:r>
              <a:rPr lang="en-GB" sz="1200" baseline="0" dirty="0" smtClean="0">
                <a:latin typeface="Arial" panose="020B0604020202020204" pitchFamily="34" charset="0"/>
                <a:cs typeface="Arial" panose="020B0604020202020204" pitchFamily="34" charset="0"/>
              </a:rPr>
              <a:t> this commission:</a:t>
            </a:r>
          </a:p>
          <a:p>
            <a:pPr marL="0" indent="0">
              <a:buClr>
                <a:srgbClr val="46B4B4"/>
              </a:buClr>
              <a:buFont typeface="Arial" panose="020B0604020202020204" pitchFamily="34" charset="0"/>
              <a:buNone/>
            </a:pPr>
            <a:endParaRPr lang="en-GB" sz="1200" baseline="0" dirty="0" smtClean="0">
              <a:latin typeface="Arial" panose="020B0604020202020204" pitchFamily="34" charset="0"/>
              <a:cs typeface="Arial" panose="020B0604020202020204" pitchFamily="34" charset="0"/>
            </a:endParaRPr>
          </a:p>
          <a:p>
            <a:pPr marL="171450" indent="-171450">
              <a:buClr>
                <a:srgbClr val="46B4B4"/>
              </a:buClr>
              <a:buFont typeface="Arial" panose="020B0604020202020204" pitchFamily="34" charset="0"/>
              <a:buChar char="•"/>
            </a:pPr>
            <a:r>
              <a:rPr lang="en-GB" sz="1200" baseline="0" dirty="0" smtClean="0">
                <a:latin typeface="Arial" panose="020B0604020202020204" pitchFamily="34" charset="0"/>
                <a:cs typeface="Arial" panose="020B0604020202020204" pitchFamily="34" charset="0"/>
              </a:rPr>
              <a:t>Recommendations that have national significance using LCR as the case study</a:t>
            </a:r>
          </a:p>
          <a:p>
            <a:pPr marL="171450" indent="-171450">
              <a:buClr>
                <a:srgbClr val="46B4B4"/>
              </a:buClr>
              <a:buFont typeface="Arial" panose="020B0604020202020204" pitchFamily="34" charset="0"/>
              <a:buChar char="•"/>
            </a:pPr>
            <a:r>
              <a:rPr lang="en-GB" sz="1200" baseline="0" dirty="0" smtClean="0">
                <a:latin typeface="Arial" panose="020B0604020202020204" pitchFamily="34" charset="0"/>
                <a:cs typeface="Arial" panose="020B0604020202020204" pitchFamily="34" charset="0"/>
              </a:rPr>
              <a:t>Profile and expertise of the Commissioners; including nation representatives from think tanks, employers (Beer Hawk, IBM, Sky, BBC, </a:t>
            </a:r>
            <a:r>
              <a:rPr lang="en-GB" sz="1200" baseline="0" dirty="0" err="1" smtClean="0">
                <a:latin typeface="Arial" panose="020B0604020202020204" pitchFamily="34" charset="0"/>
                <a:cs typeface="Arial" panose="020B0604020202020204" pitchFamily="34" charset="0"/>
              </a:rPr>
              <a:t>Produmax</a:t>
            </a:r>
            <a:r>
              <a:rPr lang="en-GB" sz="1200" baseline="0" dirty="0" smtClean="0">
                <a:latin typeface="Arial" panose="020B0604020202020204" pitchFamily="34" charset="0"/>
                <a:cs typeface="Arial" panose="020B0604020202020204" pitchFamily="34" charset="0"/>
              </a:rPr>
              <a:t>, Bupa, Keepmoat and PWC as well as CBI)</a:t>
            </a:r>
          </a:p>
          <a:p>
            <a:pPr marL="171450" indent="-171450">
              <a:buClr>
                <a:srgbClr val="46B4B4"/>
              </a:buClr>
              <a:buFont typeface="Arial" panose="020B0604020202020204" pitchFamily="34" charset="0"/>
              <a:buChar char="•"/>
            </a:pPr>
            <a:r>
              <a:rPr lang="en-GB" sz="1200" baseline="0" dirty="0" smtClean="0">
                <a:latin typeface="Arial" panose="020B0604020202020204" pitchFamily="34" charset="0"/>
                <a:cs typeface="Arial" panose="020B0604020202020204" pitchFamily="34" charset="0"/>
              </a:rPr>
              <a:t>Opportunities and planning for devolution and Brexit.</a:t>
            </a:r>
          </a:p>
          <a:p>
            <a:pPr marL="171450" indent="-171450">
              <a:buClr>
                <a:srgbClr val="46B4B4"/>
              </a:buClr>
              <a:buFont typeface="Arial" panose="020B0604020202020204" pitchFamily="34" charset="0"/>
              <a:buChar char="•"/>
            </a:pPr>
            <a:endParaRPr lang="en-GB" sz="1200" baseline="0" dirty="0" smtClean="0">
              <a:latin typeface="Arial" panose="020B0604020202020204" pitchFamily="34" charset="0"/>
              <a:cs typeface="Arial" panose="020B0604020202020204" pitchFamily="34" charset="0"/>
            </a:endParaRPr>
          </a:p>
          <a:p>
            <a:pPr marL="0" indent="0">
              <a:buClr>
                <a:srgbClr val="46B4B4"/>
              </a:buClr>
              <a:buFont typeface="Arial" panose="020B0604020202020204" pitchFamily="34" charset="0"/>
              <a:buNone/>
            </a:pPr>
            <a:r>
              <a:rPr lang="en-GB" sz="1200" baseline="0" dirty="0" smtClean="0">
                <a:latin typeface="Arial" panose="020B0604020202020204" pitchFamily="34" charset="0"/>
                <a:cs typeface="Arial" panose="020B0604020202020204" pitchFamily="34" charset="0"/>
              </a:rPr>
              <a:t>What are we aiming for:</a:t>
            </a:r>
          </a:p>
          <a:p>
            <a:pPr marL="0" indent="0">
              <a:buClr>
                <a:srgbClr val="46B4B4"/>
              </a:buClr>
              <a:buFont typeface="Arial" panose="020B0604020202020204" pitchFamily="34" charset="0"/>
              <a:buNone/>
            </a:pPr>
            <a:endParaRPr lang="en-GB" sz="1200" baseline="0" dirty="0" smtClean="0">
              <a:latin typeface="Arial" panose="020B0604020202020204" pitchFamily="34" charset="0"/>
              <a:cs typeface="Arial" panose="020B0604020202020204" pitchFamily="34" charset="0"/>
            </a:endParaRPr>
          </a:p>
          <a:p>
            <a:pPr marL="457200" indent="-457200">
              <a:buClr>
                <a:srgbClr val="46B4B4"/>
              </a:buClr>
              <a:buFont typeface="Arial" panose="020B0604020202020204" pitchFamily="34" charset="0"/>
              <a:buChar char="•"/>
            </a:pPr>
            <a:r>
              <a:rPr lang="en-GB" sz="1200" dirty="0" smtClean="0">
                <a:solidFill>
                  <a:prstClr val="black"/>
                </a:solidFill>
                <a:latin typeface="Arial" panose="020B0604020202020204" pitchFamily="34" charset="0"/>
                <a:cs typeface="Arial" panose="020B0604020202020204" pitchFamily="34" charset="0"/>
              </a:rPr>
              <a:t>Substantial influence </a:t>
            </a:r>
            <a:r>
              <a:rPr lang="en-GB" sz="1200" dirty="0" smtClean="0">
                <a:latin typeface="Arial" panose="020B0604020202020204" pitchFamily="34" charset="0"/>
                <a:cs typeface="Arial" panose="020B0604020202020204" pitchFamily="34" charset="0"/>
              </a:rPr>
              <a:t>on national policy thinking</a:t>
            </a:r>
          </a:p>
          <a:p>
            <a:pPr marL="457200" indent="-457200">
              <a:buClr>
                <a:srgbClr val="46B4B4"/>
              </a:buClr>
              <a:buFont typeface="Arial" panose="020B0604020202020204" pitchFamily="34" charset="0"/>
              <a:buChar char="•"/>
            </a:pPr>
            <a:r>
              <a:rPr lang="en-GB" sz="1200" dirty="0" smtClean="0">
                <a:solidFill>
                  <a:prstClr val="black"/>
                </a:solidFill>
                <a:latin typeface="Arial" panose="020B0604020202020204" pitchFamily="34" charset="0"/>
                <a:cs typeface="Arial" panose="020B0604020202020204" pitchFamily="34" charset="0"/>
              </a:rPr>
              <a:t>A </a:t>
            </a:r>
            <a:r>
              <a:rPr lang="en-GB" sz="1200" dirty="0" smtClean="0">
                <a:latin typeface="Arial" panose="020B0604020202020204" pitchFamily="34" charset="0"/>
                <a:cs typeface="Arial" panose="020B0604020202020204" pitchFamily="34" charset="0"/>
              </a:rPr>
              <a:t>practical blue-print for skills that gives local areas strategic influence but supports national coherence</a:t>
            </a:r>
          </a:p>
          <a:p>
            <a:pPr marL="457200" indent="-457200">
              <a:buClr>
                <a:srgbClr val="46B4B4"/>
              </a:buClr>
              <a:buFont typeface="Arial" panose="020B0604020202020204" pitchFamily="34" charset="0"/>
              <a:buChar char="•"/>
            </a:pPr>
            <a:r>
              <a:rPr lang="en-GB" sz="1200" dirty="0" smtClean="0">
                <a:latin typeface="Arial" panose="020B0604020202020204" pitchFamily="34" charset="0"/>
                <a:cs typeface="Arial" panose="020B0604020202020204" pitchFamily="34" charset="0"/>
              </a:rPr>
              <a:t>A more effective system that delivers against the outcomes that really matter</a:t>
            </a:r>
          </a:p>
          <a:p>
            <a:pPr marL="0" indent="0">
              <a:buClr>
                <a:srgbClr val="46B4B4"/>
              </a:buClr>
              <a:buFont typeface="Arial" panose="020B0604020202020204" pitchFamily="34" charset="0"/>
              <a:buNone/>
            </a:pPr>
            <a:endParaRPr lang="en-GB" sz="12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smtClean="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en-GB" i="1" dirty="0"/>
          </a:p>
        </p:txBody>
      </p:sp>
    </p:spTree>
    <p:extLst>
      <p:ext uri="{BB962C8B-B14F-4D97-AF65-F5344CB8AC3E}">
        <p14:creationId xmlns:p14="http://schemas.microsoft.com/office/powerpoint/2010/main" val="1638816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050" lvl="0">
              <a:lnSpc>
                <a:spcPct val="107000"/>
              </a:lnSpc>
              <a:spcAft>
                <a:spcPts val="0"/>
              </a:spcAft>
              <a:buClr>
                <a:srgbClr val="46B4B4"/>
              </a:buClr>
            </a:pPr>
            <a:r>
              <a:rPr lang="en-GB" sz="1200" dirty="0" smtClean="0">
                <a:latin typeface="Arial" panose="020B0604020202020204" pitchFamily="34" charset="0"/>
                <a:cs typeface="Arial" panose="020B0604020202020204" pitchFamily="34" charset="0"/>
              </a:rPr>
              <a:t>Three themes to provide focus / structure to the work of the Commission, whilst considering the </a:t>
            </a:r>
            <a:r>
              <a:rPr lang="en-GB" sz="1200" b="1" dirty="0" smtClean="0">
                <a:latin typeface="Arial" panose="020B0604020202020204" pitchFamily="34" charset="0"/>
                <a:cs typeface="Arial" panose="020B0604020202020204" pitchFamily="34" charset="0"/>
              </a:rPr>
              <a:t>local dimension</a:t>
            </a:r>
            <a:r>
              <a:rPr lang="en-GB" sz="1200" dirty="0" smtClean="0">
                <a:latin typeface="Arial" panose="020B0604020202020204" pitchFamily="34" charset="0"/>
                <a:cs typeface="Arial" panose="020B0604020202020204" pitchFamily="34" charset="0"/>
              </a:rPr>
              <a:t>:</a:t>
            </a:r>
          </a:p>
          <a:p>
            <a:pPr marL="19050" lvl="0">
              <a:lnSpc>
                <a:spcPct val="107000"/>
              </a:lnSpc>
              <a:spcAft>
                <a:spcPts val="0"/>
              </a:spcAft>
              <a:buClr>
                <a:srgbClr val="46B4B4"/>
              </a:buClr>
            </a:pPr>
            <a:endParaRPr lang="en-GB" sz="1200" dirty="0" smtClean="0">
              <a:latin typeface="Arial" panose="020B0604020202020204" pitchFamily="34" charset="0"/>
              <a:cs typeface="Arial" panose="020B0604020202020204" pitchFamily="34" charset="0"/>
            </a:endParaRPr>
          </a:p>
          <a:p>
            <a:pPr marL="476250" lvl="0" indent="-457200">
              <a:lnSpc>
                <a:spcPct val="107000"/>
              </a:lnSpc>
              <a:spcAft>
                <a:spcPts val="0"/>
              </a:spcAft>
              <a:buClr>
                <a:srgbClr val="46B4B4"/>
              </a:buClr>
              <a:buFont typeface="+mj-lt"/>
              <a:buAutoNum type="arabicPeriod"/>
            </a:pPr>
            <a:r>
              <a:rPr lang="en-GB" sz="1200" dirty="0" smtClean="0">
                <a:latin typeface="Arial" panose="020B0604020202020204" pitchFamily="34" charset="0"/>
                <a:cs typeface="Arial" panose="020B0604020202020204" pitchFamily="34" charset="0"/>
              </a:rPr>
              <a:t>Technical education and training  2. </a:t>
            </a:r>
            <a:r>
              <a:rPr lang="en-GB" sz="1200" dirty="0" smtClean="0">
                <a:latin typeface="Arial" panose="020B0604020202020204" pitchFamily="34" charset="0"/>
                <a:ea typeface="Calibri" panose="020F0502020204030204" pitchFamily="34" charset="0"/>
                <a:cs typeface="Arial" panose="020B0604020202020204" pitchFamily="34" charset="0"/>
              </a:rPr>
              <a:t>Careers information and inspiration  3. Workforce skills</a:t>
            </a:r>
          </a:p>
          <a:p>
            <a:pPr marL="19050" lvl="0" indent="0">
              <a:lnSpc>
                <a:spcPct val="107000"/>
              </a:lnSpc>
              <a:spcAft>
                <a:spcPts val="0"/>
              </a:spcAft>
              <a:buClr>
                <a:srgbClr val="46B4B4"/>
              </a:buClr>
              <a:buFont typeface="+mj-lt"/>
              <a:buNone/>
            </a:pPr>
            <a:endParaRPr lang="en-GB" sz="1200" dirty="0" smtClean="0">
              <a:latin typeface="Arial" panose="020B0604020202020204" pitchFamily="34" charset="0"/>
              <a:ea typeface="Calibri" panose="020F0502020204030204" pitchFamily="34" charset="0"/>
              <a:cs typeface="Arial" panose="020B0604020202020204" pitchFamily="34" charset="0"/>
            </a:endParaRPr>
          </a:p>
          <a:p>
            <a:pPr marL="19050" lvl="0" indent="0">
              <a:lnSpc>
                <a:spcPct val="107000"/>
              </a:lnSpc>
              <a:spcAft>
                <a:spcPts val="0"/>
              </a:spcAft>
              <a:buClr>
                <a:srgbClr val="46B4B4"/>
              </a:buClr>
              <a:buFont typeface="+mj-lt"/>
              <a:buNone/>
            </a:pPr>
            <a:r>
              <a:rPr lang="en-GB" sz="1200" dirty="0" smtClean="0">
                <a:latin typeface="Arial" panose="020B0604020202020204" pitchFamily="34" charset="0"/>
                <a:ea typeface="Calibri" panose="020F0502020204030204" pitchFamily="34" charset="0"/>
                <a:cs typeface="Arial" panose="020B0604020202020204" pitchFamily="34" charset="0"/>
              </a:rPr>
              <a:t>What</a:t>
            </a:r>
            <a:r>
              <a:rPr lang="en-GB" sz="1200" baseline="0" dirty="0" smtClean="0">
                <a:latin typeface="Arial" panose="020B0604020202020204" pitchFamily="34" charset="0"/>
                <a:ea typeface="Calibri" panose="020F0502020204030204" pitchFamily="34" charset="0"/>
                <a:cs typeface="Arial" panose="020B0604020202020204" pitchFamily="34" charset="0"/>
              </a:rPr>
              <a:t> have we learnt so far?</a:t>
            </a:r>
          </a:p>
          <a:p>
            <a:pPr marL="19050" lvl="0" indent="0">
              <a:lnSpc>
                <a:spcPct val="107000"/>
              </a:lnSpc>
              <a:spcAft>
                <a:spcPts val="0"/>
              </a:spcAft>
              <a:buClr>
                <a:srgbClr val="46B4B4"/>
              </a:buClr>
              <a:buFont typeface="+mj-lt"/>
              <a:buNone/>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0" lvl="0" indent="-171450">
              <a:lnSpc>
                <a:spcPct val="107000"/>
              </a:lnSpc>
              <a:spcAft>
                <a:spcPts val="0"/>
              </a:spcAft>
              <a:buClr>
                <a:srgbClr val="46B4B4"/>
              </a:buClr>
              <a:buFont typeface="Arial" panose="020B0604020202020204" pitchFamily="34" charset="0"/>
              <a:buChar char="•"/>
            </a:pPr>
            <a:r>
              <a:rPr lang="en-GB" sz="1200" baseline="0" dirty="0" smtClean="0">
                <a:latin typeface="Arial" panose="020B0604020202020204" pitchFamily="34" charset="0"/>
                <a:ea typeface="Calibri" panose="020F0502020204030204" pitchFamily="34" charset="0"/>
                <a:cs typeface="Arial" panose="020B0604020202020204" pitchFamily="34" charset="0"/>
              </a:rPr>
              <a:t>The call for evidence has highlighted that there are some areas where there are a majority consensus e.g. careers information and inspiration where the landscape is overcrowded, lacks clear governance and better value for money could be achieved by commissioning regional programmes for people both in work and in education and work of all ages – linked to the local labour market.  </a:t>
            </a:r>
          </a:p>
          <a:p>
            <a:pPr marL="19050" lvl="0" indent="0">
              <a:lnSpc>
                <a:spcPct val="107000"/>
              </a:lnSpc>
              <a:spcAft>
                <a:spcPts val="0"/>
              </a:spcAft>
              <a:buClr>
                <a:srgbClr val="46B4B4"/>
              </a:buClr>
              <a:buFont typeface="+mj-lt"/>
              <a:buNone/>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0" lvl="0" indent="-171450">
              <a:lnSpc>
                <a:spcPct val="107000"/>
              </a:lnSpc>
              <a:spcAft>
                <a:spcPts val="0"/>
              </a:spcAft>
              <a:buClr>
                <a:srgbClr val="46B4B4"/>
              </a:buClr>
              <a:buFont typeface="Arial" panose="020B0604020202020204" pitchFamily="34" charset="0"/>
              <a:buChar char="•"/>
            </a:pPr>
            <a:r>
              <a:rPr lang="en-GB" sz="1200" baseline="0" dirty="0" smtClean="0">
                <a:latin typeface="Arial" panose="020B0604020202020204" pitchFamily="34" charset="0"/>
                <a:ea typeface="Calibri" panose="020F0502020204030204" pitchFamily="34" charset="0"/>
                <a:cs typeface="Arial" panose="020B0604020202020204" pitchFamily="34" charset="0"/>
              </a:rPr>
              <a:t>Apprenticeships are generally seen a s positive reform</a:t>
            </a:r>
          </a:p>
          <a:p>
            <a:pPr marL="19050" lvl="0" indent="0">
              <a:lnSpc>
                <a:spcPct val="107000"/>
              </a:lnSpc>
              <a:spcAft>
                <a:spcPts val="0"/>
              </a:spcAft>
              <a:buClr>
                <a:srgbClr val="46B4B4"/>
              </a:buClr>
              <a:buFont typeface="+mj-lt"/>
              <a:buNone/>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0" marR="0" lvl="0" indent="-171450" algn="l" defTabSz="914400" rtl="0" eaLnBrk="1" fontAlgn="auto" latinLnBrk="0" hangingPunct="1">
              <a:lnSpc>
                <a:spcPct val="107000"/>
              </a:lnSpc>
              <a:spcBef>
                <a:spcPts val="0"/>
              </a:spcBef>
              <a:spcAft>
                <a:spcPts val="0"/>
              </a:spcAft>
              <a:buClr>
                <a:srgbClr val="46B4B4"/>
              </a:buClr>
              <a:buSzTx/>
              <a:buFont typeface="Arial" panose="020B0604020202020204" pitchFamily="34" charset="0"/>
              <a:buChar char="•"/>
              <a:tabLst/>
              <a:defRPr/>
            </a:pPr>
            <a:r>
              <a:rPr lang="en-GB" sz="1200" baseline="0" dirty="0" smtClean="0">
                <a:latin typeface="Arial" panose="020B0604020202020204" pitchFamily="34" charset="0"/>
                <a:ea typeface="Calibri" panose="020F0502020204030204" pitchFamily="34" charset="0"/>
                <a:cs typeface="Arial" panose="020B0604020202020204" pitchFamily="34" charset="0"/>
              </a:rPr>
              <a:t>There is a great concern about the sharp decline in adult learning and more needs to be done to address this </a:t>
            </a:r>
          </a:p>
          <a:p>
            <a:pPr marL="190500" marR="0" lvl="0" indent="-171450" algn="l" defTabSz="914400" rtl="0" eaLnBrk="1" fontAlgn="auto" latinLnBrk="0" hangingPunct="1">
              <a:lnSpc>
                <a:spcPct val="107000"/>
              </a:lnSpc>
              <a:spcBef>
                <a:spcPts val="0"/>
              </a:spcBef>
              <a:spcAft>
                <a:spcPts val="0"/>
              </a:spcAft>
              <a:buClr>
                <a:srgbClr val="46B4B4"/>
              </a:buClr>
              <a:buSzTx/>
              <a:buFont typeface="Arial" panose="020B0604020202020204" pitchFamily="34" charset="0"/>
              <a:buChar char="•"/>
              <a:tabLst/>
              <a:defRPr/>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0" marR="0" lvl="0" indent="-171450" algn="l" defTabSz="914400" rtl="0" eaLnBrk="1" fontAlgn="auto" latinLnBrk="0" hangingPunct="1">
              <a:lnSpc>
                <a:spcPct val="107000"/>
              </a:lnSpc>
              <a:spcBef>
                <a:spcPts val="0"/>
              </a:spcBef>
              <a:spcAft>
                <a:spcPts val="0"/>
              </a:spcAft>
              <a:buClr>
                <a:srgbClr val="46B4B4"/>
              </a:buClr>
              <a:buSzTx/>
              <a:buFont typeface="Arial" panose="020B0604020202020204" pitchFamily="34" charset="0"/>
              <a:buChar char="•"/>
              <a:tabLst/>
              <a:defRPr/>
            </a:pPr>
            <a:r>
              <a:rPr lang="en-GB" sz="1200" baseline="0" dirty="0" smtClean="0">
                <a:latin typeface="Arial" panose="020B0604020202020204" pitchFamily="34" charset="0"/>
                <a:ea typeface="Calibri" panose="020F0502020204030204" pitchFamily="34" charset="0"/>
                <a:cs typeface="Arial" panose="020B0604020202020204" pitchFamily="34" charset="0"/>
              </a:rPr>
              <a:t>Both the FRSC call for evidence responses (skills commission) and </a:t>
            </a:r>
            <a:r>
              <a:rPr lang="en-GB" sz="1200" baseline="0" dirty="0" err="1" smtClean="0">
                <a:latin typeface="Arial" panose="020B0604020202020204" pitchFamily="34" charset="0"/>
                <a:ea typeface="Calibri" panose="020F0502020204030204" pitchFamily="34" charset="0"/>
                <a:cs typeface="Arial" panose="020B0604020202020204" pitchFamily="34" charset="0"/>
              </a:rPr>
              <a:t>Augar</a:t>
            </a:r>
            <a:r>
              <a:rPr lang="en-GB" sz="1200" baseline="0" dirty="0" smtClean="0">
                <a:latin typeface="Arial" panose="020B0604020202020204" pitchFamily="34" charset="0"/>
                <a:ea typeface="Calibri" panose="020F0502020204030204" pitchFamily="34" charset="0"/>
                <a:cs typeface="Arial" panose="020B0604020202020204" pitchFamily="34" charset="0"/>
              </a:rPr>
              <a:t> review highlight some of the inequalities in funding, particularly further education, although the </a:t>
            </a:r>
            <a:r>
              <a:rPr lang="en-GB" sz="1200" baseline="0" dirty="0" err="1" smtClean="0">
                <a:latin typeface="Arial" panose="020B0604020202020204" pitchFamily="34" charset="0"/>
                <a:ea typeface="Calibri" panose="020F0502020204030204" pitchFamily="34" charset="0"/>
                <a:cs typeface="Arial" panose="020B0604020202020204" pitchFamily="34" charset="0"/>
              </a:rPr>
              <a:t>Augar</a:t>
            </a:r>
            <a:r>
              <a:rPr lang="en-GB" sz="1200" baseline="0" dirty="0" smtClean="0">
                <a:latin typeface="Arial" panose="020B0604020202020204" pitchFamily="34" charset="0"/>
                <a:ea typeface="Calibri" panose="020F0502020204030204" pitchFamily="34" charset="0"/>
                <a:cs typeface="Arial" panose="020B0604020202020204" pitchFamily="34" charset="0"/>
              </a:rPr>
              <a:t> review doesn’t go as far as considering the local dimension which is something the FRSC will be looking at</a:t>
            </a:r>
          </a:p>
          <a:p>
            <a:pPr marL="19050" lvl="0" indent="0">
              <a:lnSpc>
                <a:spcPct val="107000"/>
              </a:lnSpc>
              <a:spcAft>
                <a:spcPts val="0"/>
              </a:spcAft>
              <a:buClr>
                <a:srgbClr val="46B4B4"/>
              </a:buClr>
              <a:buFont typeface="+mj-lt"/>
              <a:buNone/>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 lvl="0" indent="0">
              <a:lnSpc>
                <a:spcPct val="107000"/>
              </a:lnSpc>
              <a:spcAft>
                <a:spcPts val="0"/>
              </a:spcAft>
              <a:buClr>
                <a:srgbClr val="46B4B4"/>
              </a:buClr>
              <a:buFont typeface="+mj-lt"/>
              <a:buNone/>
            </a:pPr>
            <a:endParaRPr lang="en-GB" sz="1200" baseline="0" dirty="0" smtClean="0">
              <a:latin typeface="Arial" panose="020B0604020202020204" pitchFamily="34" charset="0"/>
              <a:ea typeface="Calibri" panose="020F0502020204030204" pitchFamily="34" charset="0"/>
              <a:cs typeface="Arial" panose="020B0604020202020204" pitchFamily="34" charset="0"/>
            </a:endParaRPr>
          </a:p>
          <a:p>
            <a:pPr marL="19050" lvl="0" indent="0">
              <a:lnSpc>
                <a:spcPct val="107000"/>
              </a:lnSpc>
              <a:spcAft>
                <a:spcPts val="0"/>
              </a:spcAft>
              <a:buClr>
                <a:srgbClr val="46B4B4"/>
              </a:buClr>
              <a:buFont typeface="+mj-lt"/>
              <a:buNone/>
            </a:pPr>
            <a:endParaRPr lang="en-GB" sz="1200" dirty="0" smtClean="0">
              <a:latin typeface="Arial" panose="020B0604020202020204" pitchFamily="34" charset="0"/>
              <a:ea typeface="Calibri" panose="020F0502020204030204" pitchFamily="34" charset="0"/>
              <a:cs typeface="Arial" panose="020B0604020202020204" pitchFamily="34" charset="0"/>
            </a:endParaRPr>
          </a:p>
          <a:p>
            <a:pPr marL="0" lvl="0" indent="0">
              <a:buFont typeface="Arial" panose="020B0604020202020204" pitchFamily="34" charset="0"/>
              <a:buNone/>
            </a:pPr>
            <a:endParaRPr lang="en-GB" dirty="0"/>
          </a:p>
        </p:txBody>
      </p:sp>
    </p:spTree>
    <p:extLst>
      <p:ext uri="{BB962C8B-B14F-4D97-AF65-F5344CB8AC3E}">
        <p14:creationId xmlns:p14="http://schemas.microsoft.com/office/powerpoint/2010/main" val="4089279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Developed following the Area Reviews in partnership with the seven institutions and the local authority representatives</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To build on the relationships developed during the Area Review process, to give focus to and influence future curriculum development inline with Employment and Skills Plan 2016 – 2020/LMI evidence</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Anticipation of devolution of Adult Education Budget</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Seven Delivery Agreement documents published July 2017</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Informal reviews held autumn 2017 and summer 2018</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First formal review winter 2018/19</a:t>
            </a:r>
          </a:p>
          <a:p>
            <a:pPr marL="342900" indent="-342900">
              <a:buFont typeface="Arial" panose="020B0604020202020204" pitchFamily="34" charset="0"/>
              <a:buChar char="•"/>
            </a:pPr>
            <a:endParaRPr lang="en-US" sz="1200" dirty="0" smtClean="0">
              <a:latin typeface="Arial"/>
              <a:cs typeface="Arial"/>
            </a:endParaRPr>
          </a:p>
          <a:p>
            <a:pPr marL="342900" indent="-342900">
              <a:buFont typeface="Arial" panose="020B0604020202020204" pitchFamily="34" charset="0"/>
              <a:buChar char="•"/>
            </a:pPr>
            <a:r>
              <a:rPr lang="en-US" sz="1200" dirty="0" smtClean="0">
                <a:latin typeface="Arial"/>
                <a:cs typeface="Arial"/>
              </a:rPr>
              <a:t>First formal report published 6 June 2019</a:t>
            </a:r>
          </a:p>
          <a:p>
            <a:pPr marL="0" lvl="0" indent="0">
              <a:buFont typeface="Arial" panose="020B0604020202020204" pitchFamily="34" charset="0"/>
              <a:buNone/>
            </a:pPr>
            <a:endParaRPr lang="en-GB"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60571A-762D-4650-8F13-58E8CC7146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858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i="1" dirty="0" smtClean="0"/>
              <a:t>For more information about</a:t>
            </a:r>
            <a:r>
              <a:rPr lang="en-GB" i="1" baseline="0" dirty="0" smtClean="0"/>
              <a:t> the Commission and its Commissioners, please visit our website or follow us on twitter – details are on the screen.</a:t>
            </a:r>
            <a:endParaRPr lang="en-GB" i="1" dirty="0"/>
          </a:p>
        </p:txBody>
      </p:sp>
    </p:spTree>
    <p:extLst>
      <p:ext uri="{BB962C8B-B14F-4D97-AF65-F5344CB8AC3E}">
        <p14:creationId xmlns:p14="http://schemas.microsoft.com/office/powerpoint/2010/main" val="297684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178809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888BE-E871-4027-83AD-5241FEE10B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301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888BE-E871-4027-83AD-5241FEE10B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74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888BE-E871-4027-83AD-5241FEE10B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04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888BE-E871-4027-83AD-5241FEE10B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07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7A888BE-E871-4027-83AD-5241FEE10BF5}" type="slidenum">
              <a:rPr lang="en-GB" smtClean="0"/>
              <a:t>4</a:t>
            </a:fld>
            <a:endParaRPr lang="en-GB"/>
          </a:p>
        </p:txBody>
      </p:sp>
    </p:spTree>
    <p:extLst>
      <p:ext uri="{BB962C8B-B14F-4D97-AF65-F5344CB8AC3E}">
        <p14:creationId xmlns:p14="http://schemas.microsoft.com/office/powerpoint/2010/main" val="383256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7A888BE-E871-4027-83AD-5241FEE10BF5}" type="slidenum">
              <a:rPr lang="en-GB" smtClean="0"/>
              <a:t>5</a:t>
            </a:fld>
            <a:endParaRPr lang="en-GB"/>
          </a:p>
        </p:txBody>
      </p:sp>
    </p:spTree>
    <p:extLst>
      <p:ext uri="{BB962C8B-B14F-4D97-AF65-F5344CB8AC3E}">
        <p14:creationId xmlns:p14="http://schemas.microsoft.com/office/powerpoint/2010/main" val="549593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72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project follows</a:t>
            </a:r>
            <a:r>
              <a:rPr lang="en-GB" baseline="0" dirty="0" smtClean="0"/>
              <a:t> the elements of success, Innovation and Collaboration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36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smtClean="0"/>
              <a:t>goals</a:t>
            </a:r>
            <a:r>
              <a:rPr lang="en-GB" baseline="0" dirty="0" smtClean="0"/>
              <a:t> and what the project set out to achieve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127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how</a:t>
            </a:r>
            <a:r>
              <a:rPr lang="en-GB" dirty="0" smtClean="0"/>
              <a:t>, the ‘story’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B0DB-F864-4511-A409-94904EB86AF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05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CDCE094-BEB8-4496-B41C-5C060BD26991}"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27915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DCE094-BEB8-4496-B41C-5C060BD26991}"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87063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DCE094-BEB8-4496-B41C-5C060BD26991}"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1764291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7DDE8F6-CD32-4C5C-B9D9-E08C2ABBD94F}" type="slidenum">
              <a:rPr lang="en-GB" smtClean="0"/>
              <a:t>‹#›</a:t>
            </a:fld>
            <a:endParaRPr lang="en-GB"/>
          </a:p>
        </p:txBody>
      </p:sp>
    </p:spTree>
    <p:extLst>
      <p:ext uri="{BB962C8B-B14F-4D97-AF65-F5344CB8AC3E}">
        <p14:creationId xmlns:p14="http://schemas.microsoft.com/office/powerpoint/2010/main" val="56389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888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2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925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CD34-F22E-4894-8C26-8C1848FED87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GB"/>
          </a:p>
        </p:txBody>
      </p:sp>
      <p:sp>
        <p:nvSpPr>
          <p:cNvPr id="3" name="Subtitle 2">
            <a:extLst>
              <a:ext uri="{FF2B5EF4-FFF2-40B4-BE49-F238E27FC236}">
                <a16:creationId xmlns:a16="http://schemas.microsoft.com/office/drawing/2014/main" id="{321798AC-E117-46D6-BB78-F54265843248}"/>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13F581C3-884B-4CC5-BBB2-CA6EC29E70BD}" type="slidenum">
              <a:rPr lang="en-US" altLang="en-US"/>
              <a:pPr>
                <a:defRPr/>
              </a:pPr>
              <a:t>‹#›</a:t>
            </a:fld>
            <a:endParaRPr lang="en-US" altLang="en-US"/>
          </a:p>
        </p:txBody>
      </p:sp>
    </p:spTree>
    <p:extLst>
      <p:ext uri="{BB962C8B-B14F-4D97-AF65-F5344CB8AC3E}">
        <p14:creationId xmlns:p14="http://schemas.microsoft.com/office/powerpoint/2010/main" val="258977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71C76-99B0-4EA4-BDAE-7BE53E9436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C83393-E971-4A93-A4EE-ED7133B92B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24E08F58-A639-4621-B1F1-81F36B6EC83B}" type="slidenum">
              <a:rPr lang="en-US" altLang="en-US"/>
              <a:pPr>
                <a:defRPr/>
              </a:pPr>
              <a:t>‹#›</a:t>
            </a:fld>
            <a:endParaRPr lang="en-US" altLang="en-US"/>
          </a:p>
        </p:txBody>
      </p:sp>
    </p:spTree>
    <p:extLst>
      <p:ext uri="{BB962C8B-B14F-4D97-AF65-F5344CB8AC3E}">
        <p14:creationId xmlns:p14="http://schemas.microsoft.com/office/powerpoint/2010/main" val="352232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8A99-80B5-438A-93E2-4B151D434E27}"/>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9881BE-1B31-4D9E-8EEA-00C5BBC49BDA}"/>
              </a:ext>
            </a:extLst>
          </p:cNvPr>
          <p:cNvSpPr>
            <a:spLocks noGrp="1"/>
          </p:cNvSpPr>
          <p:nvPr>
            <p:ph type="body" idx="1"/>
          </p:nvPr>
        </p:nvSpPr>
        <p:spPr>
          <a:xfrm>
            <a:off x="831851" y="4588934"/>
            <a:ext cx="10515600" cy="150071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4"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07F3B00C-EE4D-4C66-9C7C-81181A1BE967}" type="slidenum">
              <a:rPr lang="en-US" altLang="en-US"/>
              <a:pPr>
                <a:defRPr/>
              </a:pPr>
              <a:t>‹#›</a:t>
            </a:fld>
            <a:endParaRPr lang="en-US" altLang="en-US"/>
          </a:p>
        </p:txBody>
      </p:sp>
    </p:spTree>
    <p:extLst>
      <p:ext uri="{BB962C8B-B14F-4D97-AF65-F5344CB8AC3E}">
        <p14:creationId xmlns:p14="http://schemas.microsoft.com/office/powerpoint/2010/main" val="2506447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E90C-C877-4C1C-9579-250FEC4C39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C12D01-1A31-4539-8B4D-1E7E53E900F3}"/>
              </a:ext>
            </a:extLst>
          </p:cNvPr>
          <p:cNvSpPr>
            <a:spLocks noGrp="1"/>
          </p:cNvSpPr>
          <p:nvPr>
            <p:ph sz="half" idx="1"/>
          </p:nvPr>
        </p:nvSpPr>
        <p:spPr>
          <a:xfrm>
            <a:off x="609600" y="1600200"/>
            <a:ext cx="538480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D631F1-8DC4-4BBA-B19A-20ADA7DD2D1B}"/>
              </a:ext>
            </a:extLst>
          </p:cNvPr>
          <p:cNvSpPr>
            <a:spLocks noGrp="1"/>
          </p:cNvSpPr>
          <p:nvPr>
            <p:ph sz="half" idx="2"/>
          </p:nvPr>
        </p:nvSpPr>
        <p:spPr>
          <a:xfrm>
            <a:off x="6197600" y="1600200"/>
            <a:ext cx="538480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21B53F04-1417-42E2-A4A6-15BB12820147}" type="slidenum">
              <a:rPr lang="en-US" altLang="en-US"/>
              <a:pPr>
                <a:defRPr/>
              </a:pPr>
              <a:t>‹#›</a:t>
            </a:fld>
            <a:endParaRPr lang="en-US" altLang="en-US"/>
          </a:p>
        </p:txBody>
      </p:sp>
    </p:spTree>
    <p:extLst>
      <p:ext uri="{BB962C8B-B14F-4D97-AF65-F5344CB8AC3E}">
        <p14:creationId xmlns:p14="http://schemas.microsoft.com/office/powerpoint/2010/main" val="154292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CDCE094-BEB8-4496-B41C-5C060BD26991}"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2527129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55D4-4D08-4CD4-85C7-573D55FC6F59}"/>
              </a:ext>
            </a:extLst>
          </p:cNvPr>
          <p:cNvSpPr>
            <a:spLocks noGrp="1"/>
          </p:cNvSpPr>
          <p:nvPr>
            <p:ph type="title"/>
          </p:nvPr>
        </p:nvSpPr>
        <p:spPr>
          <a:xfrm>
            <a:off x="840317" y="366185"/>
            <a:ext cx="10515600" cy="132503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8210B1-B01C-4139-8A44-61AEC880C132}"/>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964CEA5D-B0FA-425F-81D4-4B3C6252E70B}"/>
              </a:ext>
            </a:extLst>
          </p:cNvPr>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B15AB2-9331-49FE-ABF3-9D073477FBE6}"/>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11C0EE15-98B4-4A26-A797-C9B653A2122B}"/>
              </a:ext>
            </a:extLst>
          </p:cNvPr>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DA92A895-93D9-419F-8B7C-C20C7E72583C}" type="slidenum">
              <a:rPr lang="en-US" altLang="en-US"/>
              <a:pPr>
                <a:defRPr/>
              </a:pPr>
              <a:t>‹#›</a:t>
            </a:fld>
            <a:endParaRPr lang="en-US" altLang="en-US"/>
          </a:p>
        </p:txBody>
      </p:sp>
    </p:spTree>
    <p:extLst>
      <p:ext uri="{BB962C8B-B14F-4D97-AF65-F5344CB8AC3E}">
        <p14:creationId xmlns:p14="http://schemas.microsoft.com/office/powerpoint/2010/main" val="4041405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BF2B-DE4D-4F88-86BE-A26DA8565B9D}"/>
              </a:ext>
            </a:extLst>
          </p:cNvPr>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B5B0FBB9-7C77-4246-92F2-EA3AEDA30126}" type="slidenum">
              <a:rPr lang="en-US" altLang="en-US"/>
              <a:pPr>
                <a:defRPr/>
              </a:pPr>
              <a:t>‹#›</a:t>
            </a:fld>
            <a:endParaRPr lang="en-US" altLang="en-US"/>
          </a:p>
        </p:txBody>
      </p:sp>
    </p:spTree>
    <p:extLst>
      <p:ext uri="{BB962C8B-B14F-4D97-AF65-F5344CB8AC3E}">
        <p14:creationId xmlns:p14="http://schemas.microsoft.com/office/powerpoint/2010/main" val="121924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FA898EDC-47AB-4567-AE38-F78F09739884}" type="slidenum">
              <a:rPr lang="en-US" altLang="en-US"/>
              <a:pPr>
                <a:defRPr/>
              </a:pPr>
              <a:t>‹#›</a:t>
            </a:fld>
            <a:endParaRPr lang="en-US" altLang="en-US"/>
          </a:p>
        </p:txBody>
      </p:sp>
    </p:spTree>
    <p:extLst>
      <p:ext uri="{BB962C8B-B14F-4D97-AF65-F5344CB8AC3E}">
        <p14:creationId xmlns:p14="http://schemas.microsoft.com/office/powerpoint/2010/main" val="1975147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DFEC-5AB2-4341-A405-267537F902D9}"/>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1124B2-93E2-4C3C-8B90-F71C6CC92094}"/>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FC2597-C803-4840-94C0-AC58CD72A3CD}"/>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155CF751-F04A-4CBC-91F5-173213F673F4}" type="slidenum">
              <a:rPr lang="en-US" altLang="en-US"/>
              <a:pPr>
                <a:defRPr/>
              </a:pPr>
              <a:t>‹#›</a:t>
            </a:fld>
            <a:endParaRPr lang="en-US" altLang="en-US"/>
          </a:p>
        </p:txBody>
      </p:sp>
    </p:spTree>
    <p:extLst>
      <p:ext uri="{BB962C8B-B14F-4D97-AF65-F5344CB8AC3E}">
        <p14:creationId xmlns:p14="http://schemas.microsoft.com/office/powerpoint/2010/main" val="4120052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207C-354A-41F4-96E0-981FE83163A5}"/>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74C64A-5B56-40A2-A904-C6E1E837E6CF}"/>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a:sym typeface="Arial" panose="020B0604020202020204" pitchFamily="34" charset="0"/>
            </a:endParaRPr>
          </a:p>
        </p:txBody>
      </p:sp>
      <p:sp>
        <p:nvSpPr>
          <p:cNvPr id="4" name="Text Placeholder 3">
            <a:extLst>
              <a:ext uri="{FF2B5EF4-FFF2-40B4-BE49-F238E27FC236}">
                <a16:creationId xmlns:a16="http://schemas.microsoft.com/office/drawing/2014/main" id="{FCB9F14D-39B7-43CE-818B-9425C71B80B6}"/>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41DA5787-4CBF-483F-9091-1750D8A1BAA2}" type="slidenum">
              <a:rPr lang="en-US" altLang="en-US"/>
              <a:pPr>
                <a:defRPr/>
              </a:pPr>
              <a:t>‹#›</a:t>
            </a:fld>
            <a:endParaRPr lang="en-US" altLang="en-US"/>
          </a:p>
        </p:txBody>
      </p:sp>
    </p:spTree>
    <p:extLst>
      <p:ext uri="{BB962C8B-B14F-4D97-AF65-F5344CB8AC3E}">
        <p14:creationId xmlns:p14="http://schemas.microsoft.com/office/powerpoint/2010/main" val="297245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DCB07-CBD7-4C15-B5DD-ED0631E6CA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249064-80CC-46AF-973F-6A028560D8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D87BC7BB-0F47-4403-AA86-8B2DAE84C0ED}" type="slidenum">
              <a:rPr lang="en-US" altLang="en-US"/>
              <a:pPr>
                <a:defRPr/>
              </a:pPr>
              <a:t>‹#›</a:t>
            </a:fld>
            <a:endParaRPr lang="en-US" altLang="en-US"/>
          </a:p>
        </p:txBody>
      </p:sp>
    </p:spTree>
    <p:extLst>
      <p:ext uri="{BB962C8B-B14F-4D97-AF65-F5344CB8AC3E}">
        <p14:creationId xmlns:p14="http://schemas.microsoft.com/office/powerpoint/2010/main" val="3321977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688AD9-2D02-45C3-A4C1-804C4D29D784}"/>
              </a:ext>
            </a:extLst>
          </p:cNvPr>
          <p:cNvSpPr>
            <a:spLocks noGrp="1"/>
          </p:cNvSpPr>
          <p:nvPr>
            <p:ph type="title" orient="vert"/>
          </p:nvPr>
        </p:nvSpPr>
        <p:spPr>
          <a:xfrm>
            <a:off x="8839200" y="91018"/>
            <a:ext cx="2743200" cy="6766983"/>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DE97BD-3AF0-41FF-928C-ED359C35F98D}"/>
              </a:ext>
            </a:extLst>
          </p:cNvPr>
          <p:cNvSpPr>
            <a:spLocks noGrp="1"/>
          </p:cNvSpPr>
          <p:nvPr>
            <p:ph type="body" orient="vert" idx="1"/>
          </p:nvPr>
        </p:nvSpPr>
        <p:spPr>
          <a:xfrm>
            <a:off x="609600" y="91018"/>
            <a:ext cx="8026400" cy="676698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9F5731C-1EDD-465D-8C51-67B8348DAB48}"/>
              </a:ext>
            </a:extLst>
          </p:cNvPr>
          <p:cNvSpPr>
            <a:spLocks noGrp="1"/>
          </p:cNvSpPr>
          <p:nvPr>
            <p:ph type="sldNum" sz="quarter" idx="10"/>
          </p:nvPr>
        </p:nvSpPr>
        <p:spPr>
          <a:ln/>
        </p:spPr>
        <p:txBody>
          <a:bodyPr/>
          <a:lstStyle>
            <a:lvl1pPr>
              <a:defRPr/>
            </a:lvl1pPr>
          </a:lstStyle>
          <a:p>
            <a:pPr>
              <a:defRPr/>
            </a:pPr>
            <a:fld id="{D1BFBE33-8F4A-4358-864E-35DB21718C1C}" type="slidenum">
              <a:rPr lang="en-US" altLang="en-US"/>
              <a:pPr>
                <a:defRPr/>
              </a:pPr>
              <a:t>‹#›</a:t>
            </a:fld>
            <a:endParaRPr lang="en-US" altLang="en-US"/>
          </a:p>
        </p:txBody>
      </p:sp>
    </p:spTree>
    <p:extLst>
      <p:ext uri="{BB962C8B-B14F-4D97-AF65-F5344CB8AC3E}">
        <p14:creationId xmlns:p14="http://schemas.microsoft.com/office/powerpoint/2010/main" val="334800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825B-1467-448C-ABE1-C07F5ED63E62}"/>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endParaRPr lang="en-GB"/>
          </a:p>
        </p:txBody>
      </p:sp>
      <p:sp>
        <p:nvSpPr>
          <p:cNvPr id="3" name="Subtitle 2">
            <a:extLst>
              <a:ext uri="{FF2B5EF4-FFF2-40B4-BE49-F238E27FC236}">
                <a16:creationId xmlns:a16="http://schemas.microsoft.com/office/drawing/2014/main" id="{59DF5A6A-9B73-485A-BAFB-2C51798A4C9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AC1ECFEE-A3F0-4BB9-9273-E1028ED82029}" type="slidenum">
              <a:rPr lang="en-US" altLang="en-US"/>
              <a:pPr>
                <a:defRPr/>
              </a:pPr>
              <a:t>‹#›</a:t>
            </a:fld>
            <a:endParaRPr lang="en-US" altLang="en-US"/>
          </a:p>
        </p:txBody>
      </p:sp>
    </p:spTree>
    <p:extLst>
      <p:ext uri="{BB962C8B-B14F-4D97-AF65-F5344CB8AC3E}">
        <p14:creationId xmlns:p14="http://schemas.microsoft.com/office/powerpoint/2010/main" val="4229953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20F6-A310-44B1-9E84-90D09C5D101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3866B6-F3FF-4017-8C71-0C6E8CA376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1C1FDDF2-0378-4ECA-9F65-FEDE044BDFBD}" type="slidenum">
              <a:rPr lang="en-US" altLang="en-US"/>
              <a:pPr>
                <a:defRPr/>
              </a:pPr>
              <a:t>‹#›</a:t>
            </a:fld>
            <a:endParaRPr lang="en-US" altLang="en-US"/>
          </a:p>
        </p:txBody>
      </p:sp>
    </p:spTree>
    <p:extLst>
      <p:ext uri="{BB962C8B-B14F-4D97-AF65-F5344CB8AC3E}">
        <p14:creationId xmlns:p14="http://schemas.microsoft.com/office/powerpoint/2010/main" val="3494348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3C5D-D4CC-44BB-95D8-BF53489257E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8D0009-EC8F-4A5F-B3BA-8AE3E86566CF}"/>
              </a:ext>
            </a:extLst>
          </p:cNvPr>
          <p:cNvSpPr>
            <a:spLocks noGrp="1"/>
          </p:cNvSpPr>
          <p:nvPr>
            <p:ph type="body" idx="1"/>
          </p:nvPr>
        </p:nvSpPr>
        <p:spPr>
          <a:xfrm>
            <a:off x="831851" y="4588934"/>
            <a:ext cx="10515600" cy="1500717"/>
          </a:xfr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4"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BAA86018-8E4B-4029-A53F-AF6C5B580324}" type="slidenum">
              <a:rPr lang="en-US" altLang="en-US"/>
              <a:pPr>
                <a:defRPr/>
              </a:pPr>
              <a:t>‹#›</a:t>
            </a:fld>
            <a:endParaRPr lang="en-US" altLang="en-US"/>
          </a:p>
        </p:txBody>
      </p:sp>
    </p:spTree>
    <p:extLst>
      <p:ext uri="{BB962C8B-B14F-4D97-AF65-F5344CB8AC3E}">
        <p14:creationId xmlns:p14="http://schemas.microsoft.com/office/powerpoint/2010/main" val="4248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DCE094-BEB8-4496-B41C-5C060BD26991}" type="datetimeFigureOut">
              <a:rPr lang="en-GB" smtClean="0"/>
              <a:t>08/07/2019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921543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6FD0-DBB5-4849-929F-F4E8671F1F5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F2A78B-A8C2-4E45-A8C5-2928AA648FEE}"/>
              </a:ext>
            </a:extLst>
          </p:cNvPr>
          <p:cNvSpPr>
            <a:spLocks noGrp="1"/>
          </p:cNvSpPr>
          <p:nvPr>
            <p:ph sz="half" idx="1"/>
          </p:nvPr>
        </p:nvSpPr>
        <p:spPr>
          <a:xfrm>
            <a:off x="914400" y="685800"/>
            <a:ext cx="5181600" cy="71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59F507-0468-4F60-B86B-B0683140E7B2}"/>
              </a:ext>
            </a:extLst>
          </p:cNvPr>
          <p:cNvSpPr>
            <a:spLocks noGrp="1"/>
          </p:cNvSpPr>
          <p:nvPr>
            <p:ph sz="half" idx="2"/>
          </p:nvPr>
        </p:nvSpPr>
        <p:spPr>
          <a:xfrm>
            <a:off x="6299200" y="685800"/>
            <a:ext cx="5181600" cy="71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C1AC5333-AE9A-4B07-9674-0FBB20098765}" type="slidenum">
              <a:rPr lang="en-US" altLang="en-US"/>
              <a:pPr>
                <a:defRPr/>
              </a:pPr>
              <a:t>‹#›</a:t>
            </a:fld>
            <a:endParaRPr lang="en-US" altLang="en-US"/>
          </a:p>
        </p:txBody>
      </p:sp>
    </p:spTree>
    <p:extLst>
      <p:ext uri="{BB962C8B-B14F-4D97-AF65-F5344CB8AC3E}">
        <p14:creationId xmlns:p14="http://schemas.microsoft.com/office/powerpoint/2010/main" val="3116275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6F2FA-9C6A-4443-A216-AA9F40C3048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A90017-9644-4BD0-9D98-4CFD51423BAB}"/>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21DD58F7-E8E1-4BB3-81A2-2211BE060D88}"/>
              </a:ext>
            </a:extLst>
          </p:cNvPr>
          <p:cNvSpPr>
            <a:spLocks noGrp="1"/>
          </p:cNvSpPr>
          <p:nvPr>
            <p:ph sz="half" idx="2"/>
          </p:nvPr>
        </p:nvSpPr>
        <p:spPr>
          <a:xfrm>
            <a:off x="840318" y="2506133"/>
            <a:ext cx="5158316"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E6EDA1-86BE-4665-A9DA-C492445240CA}"/>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C1BC4500-03E7-4F88-B398-EA46B6197F7C}"/>
              </a:ext>
            </a:extLst>
          </p:cNvPr>
          <p:cNvSpPr>
            <a:spLocks noGrp="1"/>
          </p:cNvSpPr>
          <p:nvPr>
            <p:ph sz="quarter" idx="4"/>
          </p:nvPr>
        </p:nvSpPr>
        <p:spPr>
          <a:xfrm>
            <a:off x="6172200" y="2506133"/>
            <a:ext cx="5183717"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AFCAD438-59A8-4223-AD60-02A66E075A05}" type="slidenum">
              <a:rPr lang="en-US" altLang="en-US"/>
              <a:pPr>
                <a:defRPr/>
              </a:pPr>
              <a:t>‹#›</a:t>
            </a:fld>
            <a:endParaRPr lang="en-US" altLang="en-US"/>
          </a:p>
        </p:txBody>
      </p:sp>
    </p:spTree>
    <p:extLst>
      <p:ext uri="{BB962C8B-B14F-4D97-AF65-F5344CB8AC3E}">
        <p14:creationId xmlns:p14="http://schemas.microsoft.com/office/powerpoint/2010/main" val="787858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5A35-0C19-4FD3-8D98-CF82CB9CF882}"/>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3C94DF47-BCE6-4CB0-8BCA-1B334BAD5964}" type="slidenum">
              <a:rPr lang="en-US" altLang="en-US"/>
              <a:pPr>
                <a:defRPr/>
              </a:pPr>
              <a:t>‹#›</a:t>
            </a:fld>
            <a:endParaRPr lang="en-US" altLang="en-US"/>
          </a:p>
        </p:txBody>
      </p:sp>
    </p:spTree>
    <p:extLst>
      <p:ext uri="{BB962C8B-B14F-4D97-AF65-F5344CB8AC3E}">
        <p14:creationId xmlns:p14="http://schemas.microsoft.com/office/powerpoint/2010/main" val="29148513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689D3E22-B8A0-4643-BB96-8FE59BC03D05}" type="slidenum">
              <a:rPr lang="en-US" altLang="en-US"/>
              <a:pPr>
                <a:defRPr/>
              </a:pPr>
              <a:t>‹#›</a:t>
            </a:fld>
            <a:endParaRPr lang="en-US" altLang="en-US"/>
          </a:p>
        </p:txBody>
      </p:sp>
    </p:spTree>
    <p:extLst>
      <p:ext uri="{BB962C8B-B14F-4D97-AF65-F5344CB8AC3E}">
        <p14:creationId xmlns:p14="http://schemas.microsoft.com/office/powerpoint/2010/main" val="2746519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D9CA-626F-4B9A-ACD0-D6BEBCE1887B}"/>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A4E188-31EC-4D40-8E91-9CADC04554C1}"/>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D727AF7-3733-46A4-9655-8D06C51EF51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212273EB-FDCC-46FC-A13C-5381AD319723}" type="slidenum">
              <a:rPr lang="en-US" altLang="en-US"/>
              <a:pPr>
                <a:defRPr/>
              </a:pPr>
              <a:t>‹#›</a:t>
            </a:fld>
            <a:endParaRPr lang="en-US" altLang="en-US"/>
          </a:p>
        </p:txBody>
      </p:sp>
    </p:spTree>
    <p:extLst>
      <p:ext uri="{BB962C8B-B14F-4D97-AF65-F5344CB8AC3E}">
        <p14:creationId xmlns:p14="http://schemas.microsoft.com/office/powerpoint/2010/main" val="345770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CF8D-8F14-4BDF-97B1-70D7922B9F5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CF71553-2213-4865-A654-CA40B292D82D}"/>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a:sym typeface="Arial" panose="020B0604020202020204" pitchFamily="34" charset="0"/>
            </a:endParaRPr>
          </a:p>
        </p:txBody>
      </p:sp>
      <p:sp>
        <p:nvSpPr>
          <p:cNvPr id="4" name="Text Placeholder 3">
            <a:extLst>
              <a:ext uri="{FF2B5EF4-FFF2-40B4-BE49-F238E27FC236}">
                <a16:creationId xmlns:a16="http://schemas.microsoft.com/office/drawing/2014/main" id="{1525F67B-AEDA-42D1-9A4E-732845BF4C0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8DC30E7F-C3B3-4BE7-8504-906892B592A4}" type="slidenum">
              <a:rPr lang="en-US" altLang="en-US"/>
              <a:pPr>
                <a:defRPr/>
              </a:pPr>
              <a:t>‹#›</a:t>
            </a:fld>
            <a:endParaRPr lang="en-US" altLang="en-US"/>
          </a:p>
        </p:txBody>
      </p:sp>
    </p:spTree>
    <p:extLst>
      <p:ext uri="{BB962C8B-B14F-4D97-AF65-F5344CB8AC3E}">
        <p14:creationId xmlns:p14="http://schemas.microsoft.com/office/powerpoint/2010/main" val="3293787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6D83-A9A6-4BD6-98C2-D2B6017CE3C7}"/>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E883BF-44F1-466A-BADD-2BC9BCF19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9B501833-1CD3-44A8-BC1C-6573ED0FB9AF}" type="slidenum">
              <a:rPr lang="en-US" altLang="en-US"/>
              <a:pPr>
                <a:defRPr/>
              </a:pPr>
              <a:t>‹#›</a:t>
            </a:fld>
            <a:endParaRPr lang="en-US" altLang="en-US"/>
          </a:p>
        </p:txBody>
      </p:sp>
    </p:spTree>
    <p:extLst>
      <p:ext uri="{BB962C8B-B14F-4D97-AF65-F5344CB8AC3E}">
        <p14:creationId xmlns:p14="http://schemas.microsoft.com/office/powerpoint/2010/main" val="3958591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06ED9-D794-4582-84B6-84FA97A8F2DE}"/>
              </a:ext>
            </a:extLst>
          </p:cNvPr>
          <p:cNvSpPr>
            <a:spLocks noGrp="1"/>
          </p:cNvSpPr>
          <p:nvPr>
            <p:ph type="title" orient="vert"/>
          </p:nvPr>
        </p:nvSpPr>
        <p:spPr>
          <a:xfrm>
            <a:off x="8820152" y="366185"/>
            <a:ext cx="2660649" cy="1325033"/>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D53148-70CA-4961-8E25-C8BE1C9D6316}"/>
              </a:ext>
            </a:extLst>
          </p:cNvPr>
          <p:cNvSpPr>
            <a:spLocks noGrp="1"/>
          </p:cNvSpPr>
          <p:nvPr>
            <p:ph type="body" orient="vert" idx="1"/>
          </p:nvPr>
        </p:nvSpPr>
        <p:spPr>
          <a:xfrm>
            <a:off x="838201" y="366185"/>
            <a:ext cx="7778751" cy="13250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E80AC44-7E2D-4881-9D7B-028ECFC7705E}"/>
              </a:ext>
            </a:extLst>
          </p:cNvPr>
          <p:cNvSpPr>
            <a:spLocks noGrp="1"/>
          </p:cNvSpPr>
          <p:nvPr>
            <p:ph type="sldNum" sz="quarter" idx="10"/>
          </p:nvPr>
        </p:nvSpPr>
        <p:spPr>
          <a:ln/>
        </p:spPr>
        <p:txBody>
          <a:bodyPr/>
          <a:lstStyle>
            <a:lvl1pPr>
              <a:defRPr/>
            </a:lvl1pPr>
          </a:lstStyle>
          <a:p>
            <a:pPr>
              <a:defRPr/>
            </a:pPr>
            <a:fld id="{AFCF5942-45D4-4205-8878-325D7F658C1D}" type="slidenum">
              <a:rPr lang="en-US" altLang="en-US"/>
              <a:pPr>
                <a:defRPr/>
              </a:pPr>
              <a:t>‹#›</a:t>
            </a:fld>
            <a:endParaRPr lang="en-US" altLang="en-US"/>
          </a:p>
        </p:txBody>
      </p:sp>
    </p:spTree>
    <p:extLst>
      <p:ext uri="{BB962C8B-B14F-4D97-AF65-F5344CB8AC3E}">
        <p14:creationId xmlns:p14="http://schemas.microsoft.com/office/powerpoint/2010/main" val="3643996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06F1F4-3709-4BC0-B258-4DED43EEDB71}"/>
              </a:ext>
            </a:extLst>
          </p:cNvPr>
          <p:cNvSpPr/>
          <p:nvPr userDrawn="1"/>
        </p:nvSpPr>
        <p:spPr>
          <a:xfrm>
            <a:off x="0" y="0"/>
            <a:ext cx="12192000" cy="6858000"/>
          </a:xfrm>
          <a:prstGeom prst="rect">
            <a:avLst/>
          </a:prstGeom>
          <a:solidFill>
            <a:srgbClr val="0B173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buClr>
                <a:schemeClr val="accent1"/>
              </a:buClr>
              <a:buSzPct val="100000"/>
              <a:buFont typeface="Wingdings" charset="2"/>
              <a:buNone/>
              <a:defRPr/>
            </a:pPr>
            <a:endParaRPr lang="en-US" sz="2400" baseline="-25000" dirty="0">
              <a:latin typeface="Roboto Light"/>
            </a:endParaRPr>
          </a:p>
        </p:txBody>
      </p:sp>
      <p:pic>
        <p:nvPicPr>
          <p:cNvPr id="5" name="Picture 6" descr="Untitled-1.ps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32800" y="5420784"/>
            <a:ext cx="3759200" cy="14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2"/>
          </p:nvPr>
        </p:nvSpPr>
        <p:spPr>
          <a:xfrm>
            <a:off x="914400" y="685801"/>
            <a:ext cx="10566400" cy="711200"/>
          </a:xfrm>
          <a:prstGeom prst="rect">
            <a:avLst/>
          </a:prstGeom>
        </p:spPr>
        <p:txBody>
          <a:bodyPr/>
          <a:lstStyle>
            <a:lvl1pPr algn="ctr">
              <a:buNone/>
              <a:defRPr sz="4800">
                <a:solidFill>
                  <a:schemeClr val="bg1"/>
                </a:solidFill>
                <a:latin typeface="Roboto Light"/>
                <a:cs typeface="Roboto Light"/>
              </a:defRPr>
            </a:lvl1pPr>
          </a:lstStyle>
          <a:p>
            <a:pPr lvl="0"/>
            <a:r>
              <a:rPr lang="en-US"/>
              <a:t>Edit Master text styles</a:t>
            </a:r>
          </a:p>
        </p:txBody>
      </p:sp>
      <p:sp>
        <p:nvSpPr>
          <p:cNvPr id="15" name="Text Placeholder 14"/>
          <p:cNvSpPr>
            <a:spLocks noGrp="1"/>
          </p:cNvSpPr>
          <p:nvPr>
            <p:ph type="body" sz="quarter" idx="13"/>
          </p:nvPr>
        </p:nvSpPr>
        <p:spPr>
          <a:xfrm>
            <a:off x="3793067" y="2108200"/>
            <a:ext cx="5046133" cy="4165600"/>
          </a:xfrm>
          <a:prstGeom prst="rect">
            <a:avLst/>
          </a:prstGeom>
        </p:spPr>
        <p:txBody>
          <a:bodyPr/>
          <a:lstStyle>
            <a:lvl1pPr>
              <a:spcAft>
                <a:spcPts val="800"/>
              </a:spcAft>
              <a:buClr>
                <a:schemeClr val="accent1"/>
              </a:buClr>
              <a:buSzPct val="100000"/>
              <a:buFont typeface="Wingdings" charset="2"/>
              <a:buChar char=""/>
              <a:defRPr sz="2400" baseline="0">
                <a:solidFill>
                  <a:srgbClr val="FFFFFF"/>
                </a:solidFill>
                <a:latin typeface="Roboto Light"/>
                <a:cs typeface="Roboto Ligh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346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EFBA-DF9F-415E-BBA1-299EE510B23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GB"/>
          </a:p>
        </p:txBody>
      </p:sp>
      <p:sp>
        <p:nvSpPr>
          <p:cNvPr id="3" name="Subtitle 2">
            <a:extLst>
              <a:ext uri="{FF2B5EF4-FFF2-40B4-BE49-F238E27FC236}">
                <a16:creationId xmlns:a16="http://schemas.microsoft.com/office/drawing/2014/main" id="{CD0F50FD-E3CF-47CD-8E1A-1913748C33AF}"/>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GB"/>
          </a:p>
        </p:txBody>
      </p:sp>
      <p:sp>
        <p:nvSpPr>
          <p:cNvPr id="4"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06765242-CC15-4946-B71A-9CCF1DE531EF}" type="slidenum">
              <a:rPr lang="en-US" altLang="en-US"/>
              <a:pPr>
                <a:defRPr/>
              </a:pPr>
              <a:t>‹#›</a:t>
            </a:fld>
            <a:endParaRPr lang="en-US" altLang="en-US"/>
          </a:p>
        </p:txBody>
      </p:sp>
    </p:spTree>
    <p:extLst>
      <p:ext uri="{BB962C8B-B14F-4D97-AF65-F5344CB8AC3E}">
        <p14:creationId xmlns:p14="http://schemas.microsoft.com/office/powerpoint/2010/main" val="377590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CDCE094-BEB8-4496-B41C-5C060BD26991}"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3702467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6156-AD58-4932-832C-71D4AB73C9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9035D0-C507-4C65-9B68-CA5AA27E15C2}"/>
              </a:ext>
            </a:extLst>
          </p:cNvPr>
          <p:cNvSpPr>
            <a:spLocks noGrp="1"/>
          </p:cNvSpPr>
          <p:nvPr>
            <p:ph idx="1"/>
          </p:nvPr>
        </p:nvSpPr>
        <p:spPr>
          <a:xfrm>
            <a:off x="838200" y="1826684"/>
            <a:ext cx="105156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64899726-20BE-4219-8D7D-AD8A11C15800}" type="slidenum">
              <a:rPr lang="en-US" altLang="en-US"/>
              <a:pPr>
                <a:defRPr/>
              </a:pPr>
              <a:t>‹#›</a:t>
            </a:fld>
            <a:endParaRPr lang="en-US" altLang="en-US"/>
          </a:p>
        </p:txBody>
      </p:sp>
    </p:spTree>
    <p:extLst>
      <p:ext uri="{BB962C8B-B14F-4D97-AF65-F5344CB8AC3E}">
        <p14:creationId xmlns:p14="http://schemas.microsoft.com/office/powerpoint/2010/main" val="742838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8CF5-611B-41DA-97EA-00247A0FBC0C}"/>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CB8347-CC62-434D-B36D-F7F3D14400A1}"/>
              </a:ext>
            </a:extLst>
          </p:cNvPr>
          <p:cNvSpPr>
            <a:spLocks noGrp="1"/>
          </p:cNvSpPr>
          <p:nvPr>
            <p:ph type="body" idx="1"/>
          </p:nvPr>
        </p:nvSpPr>
        <p:spPr>
          <a:xfrm>
            <a:off x="831851" y="4588934"/>
            <a:ext cx="10515600" cy="1500717"/>
          </a:xfrm>
          <a:prstGeom prst="rect">
            <a:avLst/>
          </a:prstGeom>
        </p:spPr>
        <p:txBody>
          <a:bodyPr/>
          <a:lstStyle>
            <a:lvl1pPr marL="0" indent="0">
              <a:buNone/>
              <a:defRPr sz="3200"/>
            </a:lvl1pPr>
            <a:lvl2pPr marL="609585" indent="0">
              <a:buNone/>
              <a:defRPr sz="2667"/>
            </a:lvl2pPr>
            <a:lvl3pPr marL="1219170" indent="0">
              <a:buNone/>
              <a:defRPr sz="2400"/>
            </a:lvl3pPr>
            <a:lvl4pPr marL="1828754" indent="0">
              <a:buNone/>
              <a:defRPr sz="2133"/>
            </a:lvl4pPr>
            <a:lvl5pPr marL="2438339" indent="0">
              <a:buNone/>
              <a:defRPr sz="2133"/>
            </a:lvl5pPr>
            <a:lvl6pPr marL="3047924" indent="0">
              <a:buNone/>
              <a:defRPr sz="2133"/>
            </a:lvl6pPr>
            <a:lvl7pPr marL="3657509" indent="0">
              <a:buNone/>
              <a:defRPr sz="2133"/>
            </a:lvl7pPr>
            <a:lvl8pPr marL="4267093" indent="0">
              <a:buNone/>
              <a:defRPr sz="2133"/>
            </a:lvl8pPr>
            <a:lvl9pPr marL="4876678" indent="0">
              <a:buNone/>
              <a:defRPr sz="2133"/>
            </a:lvl9pPr>
          </a:lstStyle>
          <a:p>
            <a:pPr lvl="0"/>
            <a:r>
              <a:rPr lang="en-US"/>
              <a:t>Edit Master text styles</a:t>
            </a:r>
          </a:p>
        </p:txBody>
      </p:sp>
      <p:sp>
        <p:nvSpPr>
          <p:cNvPr id="4"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6A04356E-9D2D-40E6-96D7-3071ADC9F161}" type="slidenum">
              <a:rPr lang="en-US" altLang="en-US"/>
              <a:pPr>
                <a:defRPr/>
              </a:pPr>
              <a:t>‹#›</a:t>
            </a:fld>
            <a:endParaRPr lang="en-US" altLang="en-US"/>
          </a:p>
        </p:txBody>
      </p:sp>
    </p:spTree>
    <p:extLst>
      <p:ext uri="{BB962C8B-B14F-4D97-AF65-F5344CB8AC3E}">
        <p14:creationId xmlns:p14="http://schemas.microsoft.com/office/powerpoint/2010/main" val="1017364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C9C5-15CF-46E6-8CD6-1E70047498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440577-3D60-4508-A8EE-DEAA42CB573D}"/>
              </a:ext>
            </a:extLst>
          </p:cNvPr>
          <p:cNvSpPr>
            <a:spLocks noGrp="1"/>
          </p:cNvSpPr>
          <p:nvPr>
            <p:ph sz="half" idx="1"/>
          </p:nvPr>
        </p:nvSpPr>
        <p:spPr>
          <a:xfrm>
            <a:off x="838200" y="1826684"/>
            <a:ext cx="51562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AE41B1-042C-4EBC-99D7-9DB248972151}"/>
              </a:ext>
            </a:extLst>
          </p:cNvPr>
          <p:cNvSpPr>
            <a:spLocks noGrp="1"/>
          </p:cNvSpPr>
          <p:nvPr>
            <p:ph sz="half" idx="2"/>
          </p:nvPr>
        </p:nvSpPr>
        <p:spPr>
          <a:xfrm>
            <a:off x="6197600" y="1826684"/>
            <a:ext cx="5156200" cy="434974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E24C4DFC-953F-43A1-82B9-6C9B088CFE02}" type="slidenum">
              <a:rPr lang="en-US" altLang="en-US"/>
              <a:pPr>
                <a:defRPr/>
              </a:pPr>
              <a:t>‹#›</a:t>
            </a:fld>
            <a:endParaRPr lang="en-US" altLang="en-US"/>
          </a:p>
        </p:txBody>
      </p:sp>
    </p:spTree>
    <p:extLst>
      <p:ext uri="{BB962C8B-B14F-4D97-AF65-F5344CB8AC3E}">
        <p14:creationId xmlns:p14="http://schemas.microsoft.com/office/powerpoint/2010/main" val="2063087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44AE-4C8F-4DF0-B87E-8A9BC300FD78}"/>
              </a:ext>
            </a:extLst>
          </p:cNvPr>
          <p:cNvSpPr>
            <a:spLocks noGrp="1"/>
          </p:cNvSpPr>
          <p:nvPr>
            <p:ph type="title"/>
          </p:nvPr>
        </p:nvSpPr>
        <p:spPr>
          <a:xfrm>
            <a:off x="840317" y="366185"/>
            <a:ext cx="10515600" cy="132503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A23C77-A9CF-4282-A5CC-C25433CC72BC}"/>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62B0465D-B5E3-44EE-9DCC-DD7625E44BDA}"/>
              </a:ext>
            </a:extLst>
          </p:cNvPr>
          <p:cNvSpPr>
            <a:spLocks noGrp="1"/>
          </p:cNvSpPr>
          <p:nvPr>
            <p:ph sz="half" idx="2"/>
          </p:nvPr>
        </p:nvSpPr>
        <p:spPr>
          <a:xfrm>
            <a:off x="840318" y="2506133"/>
            <a:ext cx="5158316" cy="3683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57970D-83C2-4B37-8731-B73B9975ED89}"/>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42225563-9247-4774-9597-950E9EAAD47A}"/>
              </a:ext>
            </a:extLst>
          </p:cNvPr>
          <p:cNvSpPr>
            <a:spLocks noGrp="1"/>
          </p:cNvSpPr>
          <p:nvPr>
            <p:ph sz="quarter" idx="4"/>
          </p:nvPr>
        </p:nvSpPr>
        <p:spPr>
          <a:xfrm>
            <a:off x="6172200" y="2506133"/>
            <a:ext cx="5183717" cy="3683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57DDA4EA-575A-49A2-819F-867341E30E2C}" type="slidenum">
              <a:rPr lang="en-US" altLang="en-US"/>
              <a:pPr>
                <a:defRPr/>
              </a:pPr>
              <a:t>‹#›</a:t>
            </a:fld>
            <a:endParaRPr lang="en-US" altLang="en-US"/>
          </a:p>
        </p:txBody>
      </p:sp>
    </p:spTree>
    <p:extLst>
      <p:ext uri="{BB962C8B-B14F-4D97-AF65-F5344CB8AC3E}">
        <p14:creationId xmlns:p14="http://schemas.microsoft.com/office/powerpoint/2010/main" val="949977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C878-9A48-4AC6-92BE-FE461E8E2168}"/>
              </a:ext>
            </a:extLst>
          </p:cNvPr>
          <p:cNvSpPr>
            <a:spLocks noGrp="1"/>
          </p:cNvSpPr>
          <p:nvPr>
            <p:ph type="title"/>
          </p:nvPr>
        </p:nvSpPr>
        <p:spPr/>
        <p:txBody>
          <a:bodyPr/>
          <a:lstStyle/>
          <a:p>
            <a:r>
              <a:rPr lang="en-US"/>
              <a:t>Click to edit Master title style</a:t>
            </a:r>
            <a:endParaRPr lang="en-GB"/>
          </a:p>
        </p:txBody>
      </p:sp>
      <p:sp>
        <p:nvSpPr>
          <p:cNvPr id="3"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D52603E2-2D8B-4EC2-B5A1-93D64C8360DD}" type="slidenum">
              <a:rPr lang="en-US" altLang="en-US"/>
              <a:pPr>
                <a:defRPr/>
              </a:pPr>
              <a:t>‹#›</a:t>
            </a:fld>
            <a:endParaRPr lang="en-US" altLang="en-US"/>
          </a:p>
        </p:txBody>
      </p:sp>
    </p:spTree>
    <p:extLst>
      <p:ext uri="{BB962C8B-B14F-4D97-AF65-F5344CB8AC3E}">
        <p14:creationId xmlns:p14="http://schemas.microsoft.com/office/powerpoint/2010/main" val="308632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D71E9015-FD96-4311-83EB-7C563FB639FC}" type="slidenum">
              <a:rPr lang="en-US" altLang="en-US"/>
              <a:pPr>
                <a:defRPr/>
              </a:pPr>
              <a:t>‹#›</a:t>
            </a:fld>
            <a:endParaRPr lang="en-US" altLang="en-US"/>
          </a:p>
        </p:txBody>
      </p:sp>
    </p:spTree>
    <p:extLst>
      <p:ext uri="{BB962C8B-B14F-4D97-AF65-F5344CB8AC3E}">
        <p14:creationId xmlns:p14="http://schemas.microsoft.com/office/powerpoint/2010/main" val="1912510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631A-C9F7-4D8B-9353-F524656530B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6FBB5E-C968-4E6B-9570-60145EBA7301}"/>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F38A1B-A6C4-4B7F-BAF8-9ED2A49251E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FEEB8759-0E33-4C38-A113-BA61E97264F8}" type="slidenum">
              <a:rPr lang="en-US" altLang="en-US"/>
              <a:pPr>
                <a:defRPr/>
              </a:pPr>
              <a:t>‹#›</a:t>
            </a:fld>
            <a:endParaRPr lang="en-US" altLang="en-US"/>
          </a:p>
        </p:txBody>
      </p:sp>
    </p:spTree>
    <p:extLst>
      <p:ext uri="{BB962C8B-B14F-4D97-AF65-F5344CB8AC3E}">
        <p14:creationId xmlns:p14="http://schemas.microsoft.com/office/powerpoint/2010/main" val="4041229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20C2-9173-456A-9F7E-C2DABC83CFCE}"/>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4A5A67-34C6-4207-843D-D7617584216E}"/>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a:sym typeface="Arial" panose="020B0604020202020204" pitchFamily="34" charset="0"/>
            </a:endParaRPr>
          </a:p>
        </p:txBody>
      </p:sp>
      <p:sp>
        <p:nvSpPr>
          <p:cNvPr id="4" name="Text Placeholder 3">
            <a:extLst>
              <a:ext uri="{FF2B5EF4-FFF2-40B4-BE49-F238E27FC236}">
                <a16:creationId xmlns:a16="http://schemas.microsoft.com/office/drawing/2014/main" id="{704998D6-AE31-4F90-9D4A-46820086731D}"/>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7BFFCDFD-A09C-4F8B-8605-DE1858ACFA0B}" type="slidenum">
              <a:rPr lang="en-US" altLang="en-US"/>
              <a:pPr>
                <a:defRPr/>
              </a:pPr>
              <a:t>‹#›</a:t>
            </a:fld>
            <a:endParaRPr lang="en-US" altLang="en-US"/>
          </a:p>
        </p:txBody>
      </p:sp>
    </p:spTree>
    <p:extLst>
      <p:ext uri="{BB962C8B-B14F-4D97-AF65-F5344CB8AC3E}">
        <p14:creationId xmlns:p14="http://schemas.microsoft.com/office/powerpoint/2010/main" val="2669128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A3FF-C888-4753-9D5A-B8879D8C10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997AFC-1903-4BDD-B47B-07990A3A28C1}"/>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F6C594BF-91C1-4F0C-8AB9-DED5B99A72B9}" type="slidenum">
              <a:rPr lang="en-US" altLang="en-US"/>
              <a:pPr>
                <a:defRPr/>
              </a:pPr>
              <a:t>‹#›</a:t>
            </a:fld>
            <a:endParaRPr lang="en-US" altLang="en-US"/>
          </a:p>
        </p:txBody>
      </p:sp>
    </p:spTree>
    <p:extLst>
      <p:ext uri="{BB962C8B-B14F-4D97-AF65-F5344CB8AC3E}">
        <p14:creationId xmlns:p14="http://schemas.microsoft.com/office/powerpoint/2010/main" val="2064436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AEE1C-2B4A-4570-8269-ECDD784BACA8}"/>
              </a:ext>
            </a:extLst>
          </p:cNvPr>
          <p:cNvSpPr>
            <a:spLocks noGrp="1"/>
          </p:cNvSpPr>
          <p:nvPr>
            <p:ph type="title" orient="vert"/>
          </p:nvPr>
        </p:nvSpPr>
        <p:spPr>
          <a:xfrm>
            <a:off x="8724901" y="1826684"/>
            <a:ext cx="2628900" cy="434974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D41CDE-FC87-4CCE-A596-0F8AFDF18BC5}"/>
              </a:ext>
            </a:extLst>
          </p:cNvPr>
          <p:cNvSpPr>
            <a:spLocks noGrp="1"/>
          </p:cNvSpPr>
          <p:nvPr>
            <p:ph type="body" orient="vert" idx="1"/>
          </p:nvPr>
        </p:nvSpPr>
        <p:spPr>
          <a:xfrm>
            <a:off x="838201" y="1826684"/>
            <a:ext cx="7683500" cy="434974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712F6A79-B41A-4FF4-AED0-AA3320EB8C85}"/>
              </a:ext>
            </a:extLst>
          </p:cNvPr>
          <p:cNvSpPr>
            <a:spLocks noGrp="1"/>
          </p:cNvSpPr>
          <p:nvPr>
            <p:ph type="sldNum" sz="quarter" idx="10"/>
          </p:nvPr>
        </p:nvSpPr>
        <p:spPr>
          <a:ln/>
        </p:spPr>
        <p:txBody>
          <a:bodyPr/>
          <a:lstStyle>
            <a:lvl1pPr>
              <a:defRPr/>
            </a:lvl1pPr>
          </a:lstStyle>
          <a:p>
            <a:pPr>
              <a:defRPr/>
            </a:pPr>
            <a:fld id="{E87BCD11-65BE-47DC-953D-987697EB708B}" type="slidenum">
              <a:rPr lang="en-US" altLang="en-US"/>
              <a:pPr>
                <a:defRPr/>
              </a:pPr>
              <a:t>‹#›</a:t>
            </a:fld>
            <a:endParaRPr lang="en-US" altLang="en-US"/>
          </a:p>
        </p:txBody>
      </p:sp>
    </p:spTree>
    <p:extLst>
      <p:ext uri="{BB962C8B-B14F-4D97-AF65-F5344CB8AC3E}">
        <p14:creationId xmlns:p14="http://schemas.microsoft.com/office/powerpoint/2010/main" val="301628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CDCE094-BEB8-4496-B41C-5C060BD26991}" type="datetimeFigureOut">
              <a:rPr lang="en-GB" smtClean="0"/>
              <a:t>08/07/2019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369312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CDCE094-BEB8-4496-B41C-5C060BD26991}" type="datetimeFigureOut">
              <a:rPr lang="en-GB" smtClean="0"/>
              <a:t>08/07/2019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1121222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CE094-BEB8-4496-B41C-5C060BD26991}" type="datetimeFigureOut">
              <a:rPr lang="en-GB" smtClean="0"/>
              <a:t>08/07/2019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3549687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DCE094-BEB8-4496-B41C-5C060BD26991}"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190167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DCE094-BEB8-4496-B41C-5C060BD26991}" type="datetimeFigureOut">
              <a:rPr lang="en-GB" smtClean="0"/>
              <a:t>08/07/2019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5A1EA4-310F-40BA-9013-E8E03271B934}" type="slidenum">
              <a:rPr lang="en-GB" smtClean="0"/>
              <a:t>‹#›</a:t>
            </a:fld>
            <a:endParaRPr lang="en-GB"/>
          </a:p>
        </p:txBody>
      </p:sp>
    </p:spTree>
    <p:extLst>
      <p:ext uri="{BB962C8B-B14F-4D97-AF65-F5344CB8AC3E}">
        <p14:creationId xmlns:p14="http://schemas.microsoft.com/office/powerpoint/2010/main" val="258888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CE094-BEB8-4496-B41C-5C060BD26991}" type="datetimeFigureOut">
              <a:rPr lang="en-GB" smtClean="0"/>
              <a:t>08/07/2019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A1EA4-310F-40BA-9013-E8E03271B934}" type="slidenum">
              <a:rPr lang="en-GB" smtClean="0"/>
              <a:t>‹#›</a:t>
            </a:fld>
            <a:endParaRPr lang="en-GB"/>
          </a:p>
        </p:txBody>
      </p:sp>
    </p:spTree>
    <p:extLst>
      <p:ext uri="{BB962C8B-B14F-4D97-AF65-F5344CB8AC3E}">
        <p14:creationId xmlns:p14="http://schemas.microsoft.com/office/powerpoint/2010/main" val="61597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4"/>
          </p:nvPr>
        </p:nvSpPr>
        <p:spPr>
          <a:xfrm>
            <a:off x="9344377" y="92077"/>
            <a:ext cx="2743200" cy="365125"/>
          </a:xfrm>
          <a:prstGeom prst="rect">
            <a:avLst/>
          </a:prstGeom>
        </p:spPr>
        <p:txBody>
          <a:bodyPr vert="horz" lIns="91440" tIns="45720" rIns="91440" bIns="45720" rtlCol="0" anchor="ctr"/>
          <a:lstStyle>
            <a:lvl1pPr algn="r">
              <a:defRPr sz="1600">
                <a:solidFill>
                  <a:schemeClr val="tx1"/>
                </a:solidFill>
              </a:defRPr>
            </a:lvl1pPr>
          </a:lstStyle>
          <a:p>
            <a:fld id="{17DDE8F6-CD32-4C5C-B9D9-E08C2ABBD94F}" type="slidenum">
              <a:rPr lang="en-GB" smtClean="0"/>
              <a:pPr/>
              <a:t>‹#›</a:t>
            </a:fld>
            <a:endParaRPr lang="en-GB"/>
          </a:p>
        </p:txBody>
      </p:sp>
    </p:spTree>
    <p:extLst>
      <p:ext uri="{BB962C8B-B14F-4D97-AF65-F5344CB8AC3E}">
        <p14:creationId xmlns:p14="http://schemas.microsoft.com/office/powerpoint/2010/main" val="1265997795"/>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0789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B1731"/>
        </a:solidFill>
        <a:effectLst/>
      </p:bgPr>
    </p:bg>
    <p:spTree>
      <p:nvGrpSpPr>
        <p:cNvPr id="1" name=""/>
        <p:cNvGrpSpPr/>
        <p:nvPr/>
      </p:nvGrpSpPr>
      <p:grpSpPr>
        <a:xfrm>
          <a:off x="0" y="0"/>
          <a:ext cx="0" cy="0"/>
          <a:chOff x="0" y="0"/>
          <a:chExt cx="0" cy="0"/>
        </a:xfrm>
      </p:grpSpPr>
      <p:pic>
        <p:nvPicPr>
          <p:cNvPr id="1026" name="Picture 1" descr="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2732618"/>
            <a:ext cx="5994400" cy="1390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p:cNvSpPr>
            <a:spLocks noGrp="1"/>
          </p:cNvSpPr>
          <p:nvPr>
            <p:ph type="title"/>
          </p:nvPr>
        </p:nvSpPr>
        <p:spPr bwMode="auto">
          <a:xfrm>
            <a:off x="609600" y="91018"/>
            <a:ext cx="10972800" cy="15091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smtClean="0">
                <a:sym typeface="Arial" panose="020B0604020202020204" pitchFamily="34" charset="0"/>
              </a:rPr>
              <a:t>Click to edit Master title style</a:t>
            </a:r>
          </a:p>
        </p:txBody>
      </p:sp>
      <p:sp>
        <p:nvSpPr>
          <p:cNvPr id="1028" name="Rectangle 3"/>
          <p:cNvSpPr>
            <a:spLocks noGrp="1"/>
          </p:cNvSpPr>
          <p:nvPr>
            <p:ph type="body" idx="1"/>
          </p:nvPr>
        </p:nvSpPr>
        <p:spPr bwMode="auto">
          <a:xfrm>
            <a:off x="609600" y="1600200"/>
            <a:ext cx="10972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t" anchorCtr="0" compatLnSpc="1">
            <a:prstTxWarp prst="textNoShape">
              <a:avLst/>
            </a:prstTxWarp>
          </a:bodyPr>
          <a:lstStyle/>
          <a:p>
            <a:pPr lvl="0"/>
            <a:r>
              <a:rPr lang="en-US" altLang="en-US" smtClean="0">
                <a:sym typeface="Arial" panose="020B0604020202020204" pitchFamily="34" charset="0"/>
              </a:rPr>
              <a:t>Click to edit Master text styles</a:t>
            </a:r>
          </a:p>
          <a:p>
            <a:pPr lvl="1"/>
            <a:r>
              <a:rPr lang="en-US" altLang="en-US" smtClean="0">
                <a:sym typeface="Arial" panose="020B0604020202020204" pitchFamily="34" charset="0"/>
              </a:rPr>
              <a:t>Second level</a:t>
            </a:r>
          </a:p>
          <a:p>
            <a:pPr lvl="2"/>
            <a:r>
              <a:rPr lang="en-US" altLang="en-US" smtClean="0">
                <a:sym typeface="Arial" panose="020B0604020202020204" pitchFamily="34" charset="0"/>
              </a:rPr>
              <a:t>Third level</a:t>
            </a:r>
          </a:p>
          <a:p>
            <a:pPr lvl="3"/>
            <a:r>
              <a:rPr lang="en-US" altLang="en-US" smtClean="0">
                <a:sym typeface="Arial" panose="020B0604020202020204" pitchFamily="34" charset="0"/>
              </a:rPr>
              <a:t>Fourth level</a:t>
            </a:r>
          </a:p>
          <a:p>
            <a:pPr lvl="4"/>
            <a:r>
              <a:rPr lang="en-US" altLang="en-US" smtClean="0">
                <a:sym typeface="Arial" panose="020B0604020202020204" pitchFamily="34" charset="0"/>
              </a:rPr>
              <a:t>Fifth level</a:t>
            </a:r>
          </a:p>
        </p:txBody>
      </p:sp>
      <p:sp>
        <p:nvSpPr>
          <p:cNvPr id="2" name="Rectangle 4">
            <a:extLst>
              <a:ext uri="{FF2B5EF4-FFF2-40B4-BE49-F238E27FC236}">
                <a16:creationId xmlns:a16="http://schemas.microsoft.com/office/drawing/2014/main" id="{F9F5731C-1EDD-465D-8C51-67B8348DAB48}"/>
              </a:ext>
            </a:extLst>
          </p:cNvPr>
          <p:cNvSpPr>
            <a:spLocks noGrp="1"/>
          </p:cNvSpPr>
          <p:nvPr>
            <p:ph type="sldNum" sz="quarter" idx="2"/>
          </p:nvPr>
        </p:nvSpPr>
        <p:spPr bwMode="auto">
          <a:xfrm>
            <a:off x="5892800" y="6167967"/>
            <a:ext cx="2844800" cy="372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eaLnBrk="1">
              <a:defRPr sz="1600"/>
            </a:lvl1pPr>
          </a:lstStyle>
          <a:p>
            <a:pPr>
              <a:defRPr/>
            </a:pPr>
            <a:fld id="{17D6F8D8-7938-42D5-8B30-A11EB299B9EF}" type="slidenum">
              <a:rPr lang="en-US" altLang="en-US"/>
              <a:pPr>
                <a:defRPr/>
              </a:pPr>
              <a:t>‹#›</a:t>
            </a:fld>
            <a:endParaRPr lang="en-US" altLang="en-US"/>
          </a:p>
        </p:txBody>
      </p:sp>
    </p:spTree>
    <p:extLst>
      <p:ext uri="{BB962C8B-B14F-4D97-AF65-F5344CB8AC3E}">
        <p14:creationId xmlns:p14="http://schemas.microsoft.com/office/powerpoint/2010/main" val="40879069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585" rtl="0" eaLnBrk="0" fontAlgn="base" hangingPunct="0">
        <a:spcBef>
          <a:spcPct val="0"/>
        </a:spcBef>
        <a:spcAft>
          <a:spcPct val="0"/>
        </a:spcAft>
        <a:defRPr sz="5867" kern="1200">
          <a:solidFill>
            <a:srgbClr val="000000"/>
          </a:solidFill>
          <a:latin typeface="+mj-lt"/>
          <a:ea typeface="+mj-ea"/>
          <a:cs typeface="+mj-cs"/>
          <a:sym typeface="Arial" panose="020B0604020202020204" pitchFamily="34" charset="0"/>
        </a:defRPr>
      </a:lvl1pPr>
      <a:lvl2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609585"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1219170"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828754"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438339"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lvl1pPr marL="457189" indent="-457189"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1pPr>
      <a:lvl2pPr marL="1043491" indent="-433906"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2pPr>
      <a:lvl3pPr marL="1625559" indent="-406390"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3pPr>
      <a:lvl4pPr marL="2315575"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4pPr>
      <a:lvl5pPr marL="2925160"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4" name="Rectangle 1" descr="Rectangle 4">
            <a:extLst>
              <a:ext uri="{FF2B5EF4-FFF2-40B4-BE49-F238E27FC236}">
                <a16:creationId xmlns:a16="http://schemas.microsoft.com/office/drawing/2014/main" id="{3E201081-68E0-40B8-82D1-54E0F4F05C14}"/>
              </a:ext>
            </a:extLst>
          </p:cNvPr>
          <p:cNvSpPr>
            <a:spLocks/>
          </p:cNvSpPr>
          <p:nvPr/>
        </p:nvSpPr>
        <p:spPr bwMode="auto">
          <a:xfrm>
            <a:off x="0" y="0"/>
            <a:ext cx="12192000" cy="6858000"/>
          </a:xfrm>
          <a:prstGeom prst="rect">
            <a:avLst/>
          </a:prstGeom>
          <a:solidFill>
            <a:srgbClr val="0B173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defRPr/>
            </a:pPr>
            <a:endParaRPr lang="en-US" altLang="en-US" sz="2400" baseline="-25000">
              <a:solidFill>
                <a:srgbClr val="FFFFFF"/>
              </a:solidFill>
              <a:latin typeface="Roboto Light" charset="0"/>
              <a:sym typeface="Roboto Light" charset="0"/>
            </a:endParaRPr>
          </a:p>
        </p:txBody>
      </p:sp>
      <p:sp>
        <p:nvSpPr>
          <p:cNvPr id="2051" name="Rectangle 2"/>
          <p:cNvSpPr>
            <a:spLocks noGrp="1"/>
          </p:cNvSpPr>
          <p:nvPr>
            <p:ph type="body" sz="quarter" idx="1"/>
          </p:nvPr>
        </p:nvSpPr>
        <p:spPr bwMode="auto">
          <a:xfrm>
            <a:off x="914400" y="685800"/>
            <a:ext cx="105664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smtClean="0">
                <a:sym typeface="Arial" panose="020B0604020202020204" pitchFamily="34" charset="0"/>
              </a:rPr>
              <a:t>Click to edit Master text styles</a:t>
            </a:r>
          </a:p>
          <a:p>
            <a:pPr lvl="1"/>
            <a:r>
              <a:rPr lang="en-US" altLang="en-US" smtClean="0">
                <a:sym typeface="Arial" panose="020B0604020202020204" pitchFamily="34" charset="0"/>
              </a:rPr>
              <a:t>Second level</a:t>
            </a:r>
          </a:p>
          <a:p>
            <a:pPr lvl="2"/>
            <a:r>
              <a:rPr lang="en-US" altLang="en-US" smtClean="0">
                <a:sym typeface="Arial" panose="020B0604020202020204" pitchFamily="34" charset="0"/>
              </a:rPr>
              <a:t>Third level</a:t>
            </a:r>
          </a:p>
          <a:p>
            <a:pPr lvl="3"/>
            <a:r>
              <a:rPr lang="en-US" altLang="en-US" smtClean="0">
                <a:sym typeface="Arial" panose="020B0604020202020204" pitchFamily="34" charset="0"/>
              </a:rPr>
              <a:t>Fourth level</a:t>
            </a:r>
          </a:p>
          <a:p>
            <a:pPr lvl="4"/>
            <a:r>
              <a:rPr lang="en-US" altLang="en-US" smtClean="0">
                <a:sym typeface="Arial" panose="020B0604020202020204" pitchFamily="34" charset="0"/>
              </a:rPr>
              <a:t>Fifth level</a:t>
            </a:r>
          </a:p>
        </p:txBody>
      </p:sp>
      <p:pic>
        <p:nvPicPr>
          <p:cNvPr id="2052" name="Picture 3" descr="Picture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432800" y="5420785"/>
            <a:ext cx="3759200" cy="146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4">
            <a:extLst>
              <a:ext uri="{FF2B5EF4-FFF2-40B4-BE49-F238E27FC236}">
                <a16:creationId xmlns:a16="http://schemas.microsoft.com/office/drawing/2014/main" id="{1E80AC44-7E2D-4881-9D7B-028ECFC7705E}"/>
              </a:ext>
            </a:extLst>
          </p:cNvPr>
          <p:cNvSpPr>
            <a:spLocks noGrp="1"/>
          </p:cNvSpPr>
          <p:nvPr>
            <p:ph type="sldNum" sz="quarter" idx="2"/>
          </p:nvPr>
        </p:nvSpPr>
        <p:spPr bwMode="auto">
          <a:xfrm>
            <a:off x="5892800" y="6167967"/>
            <a:ext cx="2844800" cy="372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eaLnBrk="1">
              <a:defRPr sz="1600"/>
            </a:lvl1pPr>
          </a:lstStyle>
          <a:p>
            <a:pPr>
              <a:defRPr/>
            </a:pPr>
            <a:fld id="{C0DDAB09-0550-430A-BC12-3604624465C6}" type="slidenum">
              <a:rPr lang="en-US" altLang="en-US"/>
              <a:pPr>
                <a:defRPr/>
              </a:pPr>
              <a:t>‹#›</a:t>
            </a:fld>
            <a:endParaRPr lang="en-US" altLang="en-US"/>
          </a:p>
        </p:txBody>
      </p:sp>
    </p:spTree>
    <p:extLst>
      <p:ext uri="{BB962C8B-B14F-4D97-AF65-F5344CB8AC3E}">
        <p14:creationId xmlns:p14="http://schemas.microsoft.com/office/powerpoint/2010/main" val="381061098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defTabSz="609585" rtl="0" eaLnBrk="0" fontAlgn="base" hangingPunct="0">
        <a:spcBef>
          <a:spcPct val="0"/>
        </a:spcBef>
        <a:spcAft>
          <a:spcPct val="0"/>
        </a:spcAft>
        <a:defRPr sz="5867" kern="1200">
          <a:solidFill>
            <a:srgbClr val="000000"/>
          </a:solidFill>
          <a:latin typeface="+mj-lt"/>
          <a:ea typeface="+mj-ea"/>
          <a:cs typeface="+mj-cs"/>
          <a:sym typeface="Arial" panose="020B0604020202020204" pitchFamily="34" charset="0"/>
        </a:defRPr>
      </a:lvl1pPr>
      <a:lvl2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609585"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1219170"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828754"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438339"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lvl1pPr marL="457189" indent="-457189"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1pPr>
      <a:lvl2pPr marL="1043491" indent="-433906"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2pPr>
      <a:lvl3pPr marL="1625559" indent="-406390"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3pPr>
      <a:lvl4pPr marL="2315575"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4pPr>
      <a:lvl5pPr marL="2925160"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0B1731"/>
        </a:solidFill>
        <a:effectLst/>
      </p:bgPr>
    </p:bg>
    <p:spTree>
      <p:nvGrpSpPr>
        <p:cNvPr id="1" name=""/>
        <p:cNvGrpSpPr/>
        <p:nvPr/>
      </p:nvGrpSpPr>
      <p:grpSpPr>
        <a:xfrm>
          <a:off x="0" y="0"/>
          <a:ext cx="0" cy="0"/>
          <a:chOff x="0" y="0"/>
          <a:chExt cx="0" cy="0"/>
        </a:xfrm>
      </p:grpSpPr>
      <p:sp>
        <p:nvSpPr>
          <p:cNvPr id="3074" name="Rectangle 1"/>
          <p:cNvSpPr>
            <a:spLocks noGrp="1"/>
          </p:cNvSpPr>
          <p:nvPr>
            <p:ph type="title"/>
          </p:nvPr>
        </p:nvSpPr>
        <p:spPr bwMode="auto">
          <a:xfrm>
            <a:off x="2389717" y="2861734"/>
            <a:ext cx="7315200" cy="565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45720" tIns="45720" rIns="45720" bIns="45720" numCol="1" anchor="ctr" anchorCtr="0" compatLnSpc="1">
            <a:prstTxWarp prst="textNoShape">
              <a:avLst/>
            </a:prstTxWarp>
          </a:bodyPr>
          <a:lstStyle/>
          <a:p>
            <a:pPr lvl="0"/>
            <a:r>
              <a:rPr lang="en-US" altLang="en-US" smtClean="0">
                <a:sym typeface="Arial" panose="020B0604020202020204" pitchFamily="34" charset="0"/>
              </a:rPr>
              <a:t>Click to edit Master title style</a:t>
            </a:r>
          </a:p>
        </p:txBody>
      </p:sp>
      <p:pic>
        <p:nvPicPr>
          <p:cNvPr id="3075" name="Picture 2" descr="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962400" y="1115485"/>
            <a:ext cx="4267200" cy="992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3" descr="Picture 9"/>
          <p:cNvPicPr>
            <a:picLocks noChangeAspect="1"/>
          </p:cNvPicPr>
          <p:nvPr/>
        </p:nvPicPr>
        <p:blipFill>
          <a:blip r:embed="rId14">
            <a:extLst>
              <a:ext uri="{28A0092B-C50C-407E-A947-70E740481C1C}">
                <a14:useLocalDpi xmlns:a14="http://schemas.microsoft.com/office/drawing/2010/main" val="0"/>
              </a:ext>
            </a:extLst>
          </a:blip>
          <a:srcRect b="71120"/>
          <a:stretch>
            <a:fillRect/>
          </a:stretch>
        </p:blipFill>
        <p:spPr bwMode="auto">
          <a:xfrm>
            <a:off x="4521201" y="4546600"/>
            <a:ext cx="478367" cy="484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4" descr="Picture 10"/>
          <p:cNvPicPr>
            <a:picLocks noChangeAspect="1"/>
          </p:cNvPicPr>
          <p:nvPr/>
        </p:nvPicPr>
        <p:blipFill>
          <a:blip r:embed="rId14">
            <a:extLst>
              <a:ext uri="{28A0092B-C50C-407E-A947-70E740481C1C}">
                <a14:useLocalDpi xmlns:a14="http://schemas.microsoft.com/office/drawing/2010/main" val="0"/>
              </a:ext>
            </a:extLst>
          </a:blip>
          <a:srcRect t="28879" b="29741"/>
          <a:stretch>
            <a:fillRect/>
          </a:stretch>
        </p:blipFill>
        <p:spPr bwMode="auto">
          <a:xfrm>
            <a:off x="4557185" y="5177367"/>
            <a:ext cx="478367" cy="69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6" name="Text Box 5" descr="TextBox 11">
            <a:extLst>
              <a:ext uri="{FF2B5EF4-FFF2-40B4-BE49-F238E27FC236}">
                <a16:creationId xmlns:a16="http://schemas.microsoft.com/office/drawing/2014/main" id="{6C4BB230-378B-4F92-B7B2-C517562EF98B}"/>
              </a:ext>
            </a:extLst>
          </p:cNvPr>
          <p:cNvSpPr txBox="1">
            <a:spLocks/>
          </p:cNvSpPr>
          <p:nvPr/>
        </p:nvSpPr>
        <p:spPr bwMode="auto">
          <a:xfrm>
            <a:off x="5080000" y="4540251"/>
            <a:ext cx="3352800" cy="42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a:defRPr/>
            </a:pPr>
            <a:r>
              <a:rPr lang="en-US" altLang="en-US" sz="2133">
                <a:solidFill>
                  <a:srgbClr val="C6D9F1"/>
                </a:solidFill>
                <a:latin typeface="Roboto Light" charset="0"/>
                <a:sym typeface="Roboto Light" charset="0"/>
              </a:rPr>
              <a:t>Kevin Green</a:t>
            </a:r>
          </a:p>
        </p:txBody>
      </p:sp>
      <p:sp>
        <p:nvSpPr>
          <p:cNvPr id="5127" name="Text Box 6" descr="TextBox 12">
            <a:extLst>
              <a:ext uri="{FF2B5EF4-FFF2-40B4-BE49-F238E27FC236}">
                <a16:creationId xmlns:a16="http://schemas.microsoft.com/office/drawing/2014/main" id="{C9A08B23-AD51-4729-97EB-F648C434E49F}"/>
              </a:ext>
            </a:extLst>
          </p:cNvPr>
          <p:cNvSpPr txBox="1">
            <a:spLocks/>
          </p:cNvSpPr>
          <p:nvPr/>
        </p:nvSpPr>
        <p:spPr bwMode="auto">
          <a:xfrm>
            <a:off x="5080000" y="5234517"/>
            <a:ext cx="3352800" cy="42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a:defRPr/>
            </a:pPr>
            <a:r>
              <a:rPr lang="en-US" altLang="en-US" sz="2133">
                <a:solidFill>
                  <a:srgbClr val="C6D9F1"/>
                </a:solidFill>
                <a:latin typeface="Roboto Light" charset="0"/>
                <a:sym typeface="Roboto Light" charset="0"/>
              </a:rPr>
              <a:t>@kevingreenwnc</a:t>
            </a:r>
          </a:p>
        </p:txBody>
      </p:sp>
      <p:sp>
        <p:nvSpPr>
          <p:cNvPr id="5128" name="Text Box 7" descr="Title 1">
            <a:extLst>
              <a:ext uri="{FF2B5EF4-FFF2-40B4-BE49-F238E27FC236}">
                <a16:creationId xmlns:a16="http://schemas.microsoft.com/office/drawing/2014/main" id="{946B6376-3899-4117-9AAF-9A1D3107996E}"/>
              </a:ext>
            </a:extLst>
          </p:cNvPr>
          <p:cNvSpPr txBox="1">
            <a:spLocks/>
          </p:cNvSpPr>
          <p:nvPr/>
        </p:nvSpPr>
        <p:spPr bwMode="auto">
          <a:xfrm>
            <a:off x="2389717" y="3543627"/>
            <a:ext cx="7315200" cy="42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defRPr/>
            </a:pPr>
            <a:r>
              <a:rPr lang="en-US" altLang="en-US" sz="2133">
                <a:solidFill>
                  <a:srgbClr val="C6D9F1"/>
                </a:solidFill>
                <a:latin typeface="Roboto Light" charset="0"/>
                <a:sym typeface="Roboto Light" charset="0"/>
              </a:rPr>
              <a:t>kevin@whatsnextconsultancy.uk.com</a:t>
            </a:r>
          </a:p>
        </p:txBody>
      </p:sp>
      <p:sp>
        <p:nvSpPr>
          <p:cNvPr id="2" name="Rectangle 8">
            <a:extLst>
              <a:ext uri="{FF2B5EF4-FFF2-40B4-BE49-F238E27FC236}">
                <a16:creationId xmlns:a16="http://schemas.microsoft.com/office/drawing/2014/main" id="{712F6A79-B41A-4FF4-AED0-AA3320EB8C85}"/>
              </a:ext>
            </a:extLst>
          </p:cNvPr>
          <p:cNvSpPr>
            <a:spLocks noGrp="1"/>
          </p:cNvSpPr>
          <p:nvPr>
            <p:ph type="sldNum" sz="quarter" idx="2"/>
          </p:nvPr>
        </p:nvSpPr>
        <p:spPr bwMode="auto">
          <a:xfrm>
            <a:off x="5892800" y="6167967"/>
            <a:ext cx="2844800" cy="372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20" tIns="45720" rIns="45720" bIns="45720" numCol="1" anchor="ctr" anchorCtr="0" compatLnSpc="1">
            <a:prstTxWarp prst="textNoShape">
              <a:avLst/>
            </a:prstTxWarp>
          </a:bodyPr>
          <a:lstStyle>
            <a:lvl1pPr algn="r" eaLnBrk="1">
              <a:defRPr sz="1600"/>
            </a:lvl1pPr>
          </a:lstStyle>
          <a:p>
            <a:pPr>
              <a:defRPr/>
            </a:pPr>
            <a:fld id="{B8B4C416-4854-4044-8583-D3BE55CFEF2A}" type="slidenum">
              <a:rPr lang="en-US" altLang="en-US"/>
              <a:pPr>
                <a:defRPr/>
              </a:pPr>
              <a:t>‹#›</a:t>
            </a:fld>
            <a:endParaRPr lang="en-US" altLang="en-US"/>
          </a:p>
        </p:txBody>
      </p:sp>
    </p:spTree>
    <p:extLst>
      <p:ext uri="{BB962C8B-B14F-4D97-AF65-F5344CB8AC3E}">
        <p14:creationId xmlns:p14="http://schemas.microsoft.com/office/powerpoint/2010/main" val="297341866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609585" rtl="0" eaLnBrk="0" fontAlgn="base" hangingPunct="0">
        <a:spcBef>
          <a:spcPct val="0"/>
        </a:spcBef>
        <a:spcAft>
          <a:spcPct val="0"/>
        </a:spcAft>
        <a:defRPr sz="5867" kern="1200">
          <a:solidFill>
            <a:srgbClr val="000000"/>
          </a:solidFill>
          <a:latin typeface="+mj-lt"/>
          <a:ea typeface="+mj-ea"/>
          <a:cs typeface="+mj-cs"/>
          <a:sym typeface="Arial" panose="020B0604020202020204" pitchFamily="34" charset="0"/>
        </a:defRPr>
      </a:lvl1pPr>
      <a:lvl2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defTabSz="609585" rtl="0" eaLnBrk="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609585"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1219170"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828754"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2438339" algn="ctr" defTabSz="609585" rtl="0" fontAlgn="base" hangingPunct="0">
        <a:spcBef>
          <a:spcPct val="0"/>
        </a:spcBef>
        <a:spcAft>
          <a:spcPct val="0"/>
        </a:spcAft>
        <a:defRPr sz="5867">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lvl1pPr marL="457189" indent="-457189"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1pPr>
      <a:lvl2pPr marL="1043491" indent="-433906"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2pPr>
      <a:lvl3pPr marL="1625559" indent="-406390"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3pPr>
      <a:lvl4pPr marL="2315575"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4pPr>
      <a:lvl5pPr marL="2925160" indent="-486821" algn="l" defTabSz="609585" rtl="0" eaLnBrk="0" fontAlgn="base" hangingPunct="0">
        <a:spcBef>
          <a:spcPts val="933"/>
        </a:spcBef>
        <a:spcAft>
          <a:spcPct val="0"/>
        </a:spcAft>
        <a:buSzPct val="100000"/>
        <a:buFont typeface="Arial" panose="020B0604020202020204" pitchFamily="34" charset="0"/>
        <a:buChar char="»"/>
        <a:defRPr sz="4267" kern="1200">
          <a:solidFill>
            <a:srgbClr val="000000"/>
          </a:solidFill>
          <a:latin typeface="+mn-lt"/>
          <a:ea typeface="+mn-ea"/>
          <a:cs typeface="+mn-cs"/>
          <a:sym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8.xml"/><Relationship Id="rId5" Type="http://schemas.openxmlformats.org/officeDocument/2006/relationships/image" Target="../media/image33.jpe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8.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cid:image001.png@01D42A5A.A9258A60" TargetMode="External"/><Relationship Id="rId3" Type="http://schemas.openxmlformats.org/officeDocument/2006/relationships/image" Target="../media/image56.png"/><Relationship Id="rId7" Type="http://schemas.openxmlformats.org/officeDocument/2006/relationships/image" Target="cid:image5c0d72.PNG@93980ba0.45ba2135" TargetMode="External"/><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cid:image001.jpg@01D4291D.270BEB70" TargetMode="External"/><Relationship Id="rId15" Type="http://schemas.openxmlformats.org/officeDocument/2006/relationships/image" Target="cid:00CC8148-D868-4849-9110-D968E0513054" TargetMode="External"/><Relationship Id="rId10" Type="http://schemas.openxmlformats.org/officeDocument/2006/relationships/image" Target="cid:image001.png@01D3F9C4.1DF6B4D0" TargetMode="External"/><Relationship Id="rId4" Type="http://schemas.openxmlformats.org/officeDocument/2006/relationships/image" Target="../media/image57.jpeg"/><Relationship Id="rId9" Type="http://schemas.openxmlformats.org/officeDocument/2006/relationships/image" Target="../media/image60.png"/><Relationship Id="rId14" Type="http://schemas.openxmlformats.org/officeDocument/2006/relationships/image" Target="../media/image63.jpe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hyperlink" Target="http://www.the-lep.com/media/2350/delivery-agreements-2019.pd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hyperlink" Target="http://www.futurereadyskillscommission.com/" TargetMode="External"/><Relationship Id="rId4" Type="http://schemas.openxmlformats.org/officeDocument/2006/relationships/hyperlink" Target="mailto:skillscommission@westyorks-ca.gov.uk"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2" name="TextBox 1"/>
          <p:cNvSpPr txBox="1"/>
          <p:nvPr/>
        </p:nvSpPr>
        <p:spPr>
          <a:xfrm>
            <a:off x="841000" y="377346"/>
            <a:ext cx="5899903" cy="1862048"/>
          </a:xfrm>
          <a:prstGeom prst="rect">
            <a:avLst/>
          </a:prstGeom>
          <a:noFill/>
        </p:spPr>
        <p:txBody>
          <a:bodyPr wrap="square" rtlCol="0">
            <a:spAutoFit/>
          </a:bodyPr>
          <a:lstStyle/>
          <a:p>
            <a:r>
              <a:rPr lang="en-GB" sz="11500" b="1" dirty="0" smtClean="0">
                <a:solidFill>
                  <a:srgbClr val="CC543C"/>
                </a:solidFill>
              </a:rPr>
              <a:t>Welcome</a:t>
            </a:r>
            <a:endParaRPr lang="en-GB" sz="11500" b="1" dirty="0">
              <a:solidFill>
                <a:srgbClr val="CC543C"/>
              </a:solidFill>
            </a:endParaRPr>
          </a:p>
        </p:txBody>
      </p:sp>
      <p:sp>
        <p:nvSpPr>
          <p:cNvPr id="4" name="TextBox 3"/>
          <p:cNvSpPr txBox="1"/>
          <p:nvPr/>
        </p:nvSpPr>
        <p:spPr>
          <a:xfrm>
            <a:off x="2780689" y="2244475"/>
            <a:ext cx="6629400" cy="1107996"/>
          </a:xfrm>
          <a:prstGeom prst="rect">
            <a:avLst/>
          </a:prstGeom>
          <a:noFill/>
        </p:spPr>
        <p:txBody>
          <a:bodyPr wrap="square" rtlCol="0">
            <a:spAutoFit/>
          </a:bodyPr>
          <a:lstStyle/>
          <a:p>
            <a:r>
              <a:rPr lang="en-GB" sz="6600" b="1" dirty="0" err="1" smtClean="0">
                <a:solidFill>
                  <a:srgbClr val="0F96C6"/>
                </a:solidFill>
              </a:rPr>
              <a:t>Nav</a:t>
            </a:r>
            <a:r>
              <a:rPr lang="en-GB" sz="6600" b="1" dirty="0" smtClean="0">
                <a:solidFill>
                  <a:srgbClr val="0F96C6"/>
                </a:solidFill>
              </a:rPr>
              <a:t> </a:t>
            </a:r>
            <a:r>
              <a:rPr lang="en-GB" sz="6600" b="1" dirty="0" err="1" smtClean="0">
                <a:solidFill>
                  <a:srgbClr val="0F96C6"/>
                </a:solidFill>
              </a:rPr>
              <a:t>Chohan</a:t>
            </a:r>
            <a:endParaRPr lang="en-GB" sz="6600" b="1" dirty="0">
              <a:solidFill>
                <a:srgbClr val="0F96C6"/>
              </a:solidFill>
            </a:endParaRPr>
          </a:p>
        </p:txBody>
      </p:sp>
      <p:sp>
        <p:nvSpPr>
          <p:cNvPr id="5" name="TextBox 4"/>
          <p:cNvSpPr txBox="1"/>
          <p:nvPr/>
        </p:nvSpPr>
        <p:spPr>
          <a:xfrm>
            <a:off x="2780689" y="3187371"/>
            <a:ext cx="8371725" cy="2123658"/>
          </a:xfrm>
          <a:prstGeom prst="rect">
            <a:avLst/>
          </a:prstGeom>
          <a:noFill/>
        </p:spPr>
        <p:txBody>
          <a:bodyPr wrap="square" rtlCol="0">
            <a:spAutoFit/>
          </a:bodyPr>
          <a:lstStyle/>
          <a:p>
            <a:r>
              <a:rPr lang="en-GB" sz="6600" b="1" dirty="0" smtClean="0">
                <a:solidFill>
                  <a:srgbClr val="0F96C6"/>
                </a:solidFill>
              </a:rPr>
              <a:t>Chair of the Leeds City Region Skills Network</a:t>
            </a:r>
            <a:endParaRPr lang="en-GB" sz="6600" b="1" dirty="0">
              <a:solidFill>
                <a:srgbClr val="0F96C6"/>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2555" y="1104999"/>
            <a:ext cx="1733204" cy="827116"/>
          </a:xfrm>
          <a:prstGeom prst="rect">
            <a:avLst/>
          </a:prstGeom>
        </p:spPr>
      </p:pic>
      <p:sp>
        <p:nvSpPr>
          <p:cNvPr id="11" name="Oval 10"/>
          <p:cNvSpPr>
            <a:spLocks noChangeAspect="1"/>
          </p:cNvSpPr>
          <p:nvPr/>
        </p:nvSpPr>
        <p:spPr>
          <a:xfrm>
            <a:off x="1697815" y="2623370"/>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1697815" y="3510266"/>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1697815" y="439716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26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p:cNvSpPr txBox="1"/>
          <p:nvPr/>
        </p:nvSpPr>
        <p:spPr>
          <a:xfrm>
            <a:off x="1075575" y="2354143"/>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smtClean="0">
                <a:ln>
                  <a:noFill/>
                </a:ln>
                <a:solidFill>
                  <a:srgbClr val="0F96C6"/>
                </a:solidFill>
                <a:effectLst/>
                <a:uLnTx/>
                <a:uFillTx/>
                <a:latin typeface="Calibri" panose="020F0502020204030204"/>
                <a:ea typeface="+mn-ea"/>
                <a:cs typeface="+mn-cs"/>
              </a:rPr>
              <a:t>INNOVATION</a:t>
            </a:r>
            <a:endParaRPr kumimoji="0" lang="en-GB" sz="9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3" name="TextBox 12"/>
          <p:cNvSpPr txBox="1"/>
          <p:nvPr/>
        </p:nvSpPr>
        <p:spPr>
          <a:xfrm>
            <a:off x="1075575" y="3923803"/>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rPr>
              <a:t>C</a:t>
            </a:r>
            <a:r>
              <a:rPr kumimoji="0" lang="en-GB" sz="9600" b="1" i="1" u="none" strike="noStrike" kern="1200" cap="none" spc="0" normalizeH="0" baseline="0" noProof="0" dirty="0" smtClean="0">
                <a:ln>
                  <a:noFill/>
                </a:ln>
                <a:solidFill>
                  <a:srgbClr val="0F96C6"/>
                </a:solidFill>
                <a:effectLst/>
                <a:uLnTx/>
                <a:uFillTx/>
                <a:latin typeface="Calibri" panose="020F0502020204030204"/>
                <a:ea typeface="+mn-ea"/>
                <a:cs typeface="+mn-cs"/>
              </a:rPr>
              <a:t>OLLABORATION</a:t>
            </a:r>
            <a:endPar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2600" y="0"/>
            <a:ext cx="3689460" cy="167662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5" y="125695"/>
            <a:ext cx="2740948" cy="1676622"/>
          </a:xfrm>
          <a:prstGeom prst="rect">
            <a:avLst/>
          </a:prstGeom>
        </p:spPr>
      </p:pic>
    </p:spTree>
    <p:extLst>
      <p:ext uri="{BB962C8B-B14F-4D97-AF65-F5344CB8AC3E}">
        <p14:creationId xmlns:p14="http://schemas.microsoft.com/office/powerpoint/2010/main" val="282416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0500" y="335227"/>
            <a:ext cx="9309100" cy="6206067"/>
          </a:xfrm>
        </p:spPr>
      </p:pic>
    </p:spTree>
    <p:extLst>
      <p:ext uri="{BB962C8B-B14F-4D97-AF65-F5344CB8AC3E}">
        <p14:creationId xmlns:p14="http://schemas.microsoft.com/office/powerpoint/2010/main" val="1647809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5" y="125695"/>
            <a:ext cx="2740948" cy="1676622"/>
          </a:xfrm>
          <a:prstGeom prst="rect">
            <a:avLst/>
          </a:prstGeom>
        </p:spPr>
      </p:pic>
      <p:sp>
        <p:nvSpPr>
          <p:cNvPr id="12" name="TextBox 11"/>
          <p:cNvSpPr txBox="1"/>
          <p:nvPr/>
        </p:nvSpPr>
        <p:spPr>
          <a:xfrm>
            <a:off x="958362" y="1854476"/>
            <a:ext cx="1052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Facilitate business growth</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3" name="TextBox 12"/>
          <p:cNvSpPr txBox="1"/>
          <p:nvPr/>
        </p:nvSpPr>
        <p:spPr>
          <a:xfrm>
            <a:off x="958362" y="3014632"/>
            <a:ext cx="1062208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0" normalizeH="0" baseline="0" noProof="0" dirty="0" smtClean="0">
                <a:ln>
                  <a:noFill/>
                </a:ln>
                <a:solidFill>
                  <a:srgbClr val="0F96C6"/>
                </a:solidFill>
                <a:effectLst/>
                <a:uLnTx/>
                <a:uFillTx/>
                <a:latin typeface="Calibri" panose="020F0502020204030204"/>
                <a:ea typeface="+mn-ea"/>
                <a:cs typeface="+mn-cs"/>
              </a:rPr>
              <a:t>Encourage business to academia collaboration</a:t>
            </a:r>
            <a:endParaRPr kumimoji="0" lang="en-GB" sz="6600" b="0"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126" y="125695"/>
            <a:ext cx="3689460" cy="1676622"/>
          </a:xfrm>
          <a:prstGeom prst="rect">
            <a:avLst/>
          </a:prstGeom>
        </p:spPr>
      </p:pic>
      <p:sp>
        <p:nvSpPr>
          <p:cNvPr id="6" name="TextBox 5"/>
          <p:cNvSpPr txBox="1"/>
          <p:nvPr/>
        </p:nvSpPr>
        <p:spPr>
          <a:xfrm>
            <a:off x="958362" y="5235365"/>
            <a:ext cx="114478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Actively promote innovation</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40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600" y="224366"/>
            <a:ext cx="9664700" cy="6443133"/>
          </a:xfrm>
          <a:prstGeom prst="rect">
            <a:avLst/>
          </a:prstGeom>
        </p:spPr>
      </p:pic>
    </p:spTree>
    <p:extLst>
      <p:ext uri="{BB962C8B-B14F-4D97-AF65-F5344CB8AC3E}">
        <p14:creationId xmlns:p14="http://schemas.microsoft.com/office/powerpoint/2010/main" val="3773555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99431" y="2055276"/>
            <a:ext cx="11192629" cy="3877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smtClean="0">
                <a:ln>
                  <a:noFill/>
                </a:ln>
                <a:solidFill>
                  <a:srgbClr val="0F96C6"/>
                </a:solidFill>
                <a:effectLst/>
                <a:uLnTx/>
                <a:uFillTx/>
                <a:latin typeface="Calibri" panose="020F0502020204030204"/>
                <a:ea typeface="+mn-ea"/>
                <a:cs typeface="+mn-cs"/>
              </a:rPr>
              <a:t>Through a variety of mechanisms and partnerships, the centre offers access to markets, finance, technology and </a:t>
            </a: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skills</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5" y="125695"/>
            <a:ext cx="2740948" cy="16766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126" y="125695"/>
            <a:ext cx="3689460" cy="1676622"/>
          </a:xfrm>
          <a:prstGeom prst="rect">
            <a:avLst/>
          </a:prstGeom>
        </p:spPr>
      </p:pic>
    </p:spTree>
    <p:extLst>
      <p:ext uri="{BB962C8B-B14F-4D97-AF65-F5344CB8AC3E}">
        <p14:creationId xmlns:p14="http://schemas.microsoft.com/office/powerpoint/2010/main" val="13549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100" y="287866"/>
            <a:ext cx="9512300" cy="6341533"/>
          </a:xfrm>
          <a:prstGeom prst="rect">
            <a:avLst/>
          </a:prstGeom>
        </p:spPr>
      </p:pic>
    </p:spTree>
    <p:extLst>
      <p:ext uri="{BB962C8B-B14F-4D97-AF65-F5344CB8AC3E}">
        <p14:creationId xmlns:p14="http://schemas.microsoft.com/office/powerpoint/2010/main" val="28611829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687365" y="2035896"/>
            <a:ext cx="109919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Currently working with approximately 350 companies in the Leeds City Region.</a:t>
            </a:r>
            <a:endParaRPr kumimoji="0" lang="en-GB" sz="4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8" name="TextBox 7"/>
          <p:cNvSpPr txBox="1"/>
          <p:nvPr/>
        </p:nvSpPr>
        <p:spPr>
          <a:xfrm>
            <a:off x="687365" y="3614573"/>
            <a:ext cx="109919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A focus on SMEs and open innovation.</a:t>
            </a:r>
            <a:endParaRPr kumimoji="0" lang="en-GB" sz="4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0" name="TextBox 9"/>
          <p:cNvSpPr txBox="1"/>
          <p:nvPr/>
        </p:nvSpPr>
        <p:spPr>
          <a:xfrm>
            <a:off x="687366" y="4577697"/>
            <a:ext cx="1099195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Supporting SME </a:t>
            </a:r>
            <a:r>
              <a:rPr kumimoji="0" lang="en-GB" sz="4000" b="0" i="0" u="none" strike="noStrike" kern="1200" cap="none" spc="0" normalizeH="0" baseline="0" noProof="0" dirty="0">
                <a:ln>
                  <a:noFill/>
                </a:ln>
                <a:solidFill>
                  <a:srgbClr val="0F96C6"/>
                </a:solidFill>
                <a:effectLst/>
                <a:uLnTx/>
                <a:uFillTx/>
                <a:latin typeface="Calibri" panose="020F0502020204030204"/>
                <a:ea typeface="+mn-ea"/>
                <a:cs typeface="+mn-cs"/>
              </a:rPr>
              <a:t>growth by giving access to equipment they wouldn’t normally be able to learn about or invest </a:t>
            </a: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in.</a:t>
            </a:r>
            <a:endParaRPr kumimoji="0" lang="en-GB" sz="4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126" y="125695"/>
            <a:ext cx="3689460" cy="16766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5" y="125695"/>
            <a:ext cx="2740948" cy="1676622"/>
          </a:xfrm>
          <a:prstGeom prst="rect">
            <a:avLst/>
          </a:prstGeom>
        </p:spPr>
      </p:pic>
    </p:spTree>
    <p:extLst>
      <p:ext uri="{BB962C8B-B14F-4D97-AF65-F5344CB8AC3E}">
        <p14:creationId xmlns:p14="http://schemas.microsoft.com/office/powerpoint/2010/main" val="37717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99431" y="2055276"/>
            <a:ext cx="1119262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1134208" y="931985"/>
            <a:ext cx="8721969" cy="52226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126" y="125695"/>
            <a:ext cx="3689460" cy="16766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5" y="125695"/>
            <a:ext cx="2740948" cy="1676622"/>
          </a:xfrm>
          <a:prstGeom prst="rect">
            <a:avLst/>
          </a:prstGeom>
        </p:spPr>
      </p:pic>
    </p:spTree>
    <p:extLst>
      <p:ext uri="{BB962C8B-B14F-4D97-AF65-F5344CB8AC3E}">
        <p14:creationId xmlns:p14="http://schemas.microsoft.com/office/powerpoint/2010/main" val="2789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103" y="1780783"/>
            <a:ext cx="9135277" cy="3267205"/>
          </a:xfrm>
          <a:prstGeom prst="rect">
            <a:avLst/>
          </a:prstGeom>
        </p:spPr>
      </p:pic>
    </p:spTree>
    <p:extLst>
      <p:ext uri="{BB962C8B-B14F-4D97-AF65-F5344CB8AC3E}">
        <p14:creationId xmlns:p14="http://schemas.microsoft.com/office/powerpoint/2010/main" val="992073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1175782" y="3435064"/>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rPr>
              <a:t>C</a:t>
            </a:r>
            <a:r>
              <a:rPr kumimoji="0" lang="en-GB" sz="9600" b="1" i="1" u="none" strike="noStrike" kern="1200" cap="none" spc="0" normalizeH="0" baseline="0" noProof="0" dirty="0" smtClean="0">
                <a:ln>
                  <a:noFill/>
                </a:ln>
                <a:solidFill>
                  <a:srgbClr val="0F96C6"/>
                </a:solidFill>
                <a:effectLst/>
                <a:uLnTx/>
                <a:uFillTx/>
                <a:latin typeface="Calibri" panose="020F0502020204030204"/>
                <a:ea typeface="+mn-ea"/>
                <a:cs typeface="+mn-cs"/>
              </a:rPr>
              <a:t>OLLABORATION</a:t>
            </a:r>
            <a:endPar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396" y="227557"/>
            <a:ext cx="2386339" cy="853467"/>
          </a:xfrm>
          <a:prstGeom prst="rect">
            <a:avLst/>
          </a:prstGeom>
        </p:spPr>
      </p:pic>
      <p:sp>
        <p:nvSpPr>
          <p:cNvPr id="9" name="TextBox 8"/>
          <p:cNvSpPr txBox="1"/>
          <p:nvPr/>
        </p:nvSpPr>
        <p:spPr>
          <a:xfrm>
            <a:off x="1175783" y="1865629"/>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smtClean="0">
                <a:ln>
                  <a:noFill/>
                </a:ln>
                <a:solidFill>
                  <a:srgbClr val="0F96C6"/>
                </a:solidFill>
                <a:effectLst/>
                <a:uLnTx/>
                <a:uFillTx/>
                <a:latin typeface="Calibri" panose="020F0502020204030204"/>
                <a:ea typeface="+mn-ea"/>
                <a:cs typeface="+mn-cs"/>
              </a:rPr>
              <a:t>SOCIAL MOBILTY</a:t>
            </a:r>
            <a:endParaRPr kumimoji="0" lang="en-GB" sz="9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03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2" name="TextBox 1"/>
          <p:cNvSpPr txBox="1"/>
          <p:nvPr/>
        </p:nvSpPr>
        <p:spPr>
          <a:xfrm rot="16200000">
            <a:off x="-618490" y="2624456"/>
            <a:ext cx="5186682" cy="1862048"/>
          </a:xfrm>
          <a:prstGeom prst="rect">
            <a:avLst/>
          </a:prstGeom>
          <a:noFill/>
        </p:spPr>
        <p:txBody>
          <a:bodyPr wrap="square" rtlCol="0">
            <a:spAutoFit/>
          </a:bodyPr>
          <a:lstStyle/>
          <a:p>
            <a:r>
              <a:rPr lang="en-GB" sz="11500" b="1" dirty="0" smtClean="0">
                <a:solidFill>
                  <a:srgbClr val="CC543C"/>
                </a:solidFill>
              </a:rPr>
              <a:t>Interact</a:t>
            </a:r>
            <a:endParaRPr lang="en-GB" sz="11500" b="1" dirty="0">
              <a:solidFill>
                <a:srgbClr val="CC543C"/>
              </a:solidFill>
            </a:endParaRPr>
          </a:p>
        </p:txBody>
      </p:sp>
      <p:sp>
        <p:nvSpPr>
          <p:cNvPr id="24" name="Freeform 23"/>
          <p:cNvSpPr>
            <a:spLocks noEditPoints="1"/>
          </p:cNvSpPr>
          <p:nvPr/>
        </p:nvSpPr>
        <p:spPr bwMode="auto">
          <a:xfrm>
            <a:off x="2905876" y="1339912"/>
            <a:ext cx="1762543" cy="1627412"/>
          </a:xfrm>
          <a:custGeom>
            <a:avLst/>
            <a:gdLst>
              <a:gd name="T0" fmla="*/ 2147483647 w 128"/>
              <a:gd name="T1" fmla="*/ 2147483647 h 120"/>
              <a:gd name="T2" fmla="*/ 2147483647 w 128"/>
              <a:gd name="T3" fmla="*/ 2147483647 h 120"/>
              <a:gd name="T4" fmla="*/ 2147483647 w 128"/>
              <a:gd name="T5" fmla="*/ 2147483647 h 120"/>
              <a:gd name="T6" fmla="*/ 2147483647 w 128"/>
              <a:gd name="T7" fmla="*/ 2147483647 h 120"/>
              <a:gd name="T8" fmla="*/ 2147483647 w 128"/>
              <a:gd name="T9" fmla="*/ 2147483647 h 120"/>
              <a:gd name="T10" fmla="*/ 2147483647 w 128"/>
              <a:gd name="T11" fmla="*/ 2147483647 h 120"/>
              <a:gd name="T12" fmla="*/ 2147483647 w 128"/>
              <a:gd name="T13" fmla="*/ 2147483647 h 120"/>
              <a:gd name="T14" fmla="*/ 2147483647 w 128"/>
              <a:gd name="T15" fmla="*/ 0 h 120"/>
              <a:gd name="T16" fmla="*/ 2147483647 w 128"/>
              <a:gd name="T17" fmla="*/ 0 h 120"/>
              <a:gd name="T18" fmla="*/ 0 w 128"/>
              <a:gd name="T19" fmla="*/ 2147483647 h 120"/>
              <a:gd name="T20" fmla="*/ 0 w 128"/>
              <a:gd name="T21" fmla="*/ 2147483647 h 120"/>
              <a:gd name="T22" fmla="*/ 2147483647 w 128"/>
              <a:gd name="T23" fmla="*/ 2147483647 h 120"/>
              <a:gd name="T24" fmla="*/ 2147483647 w 128"/>
              <a:gd name="T25" fmla="*/ 2147483647 h 120"/>
              <a:gd name="T26" fmla="*/ 2147483647 w 128"/>
              <a:gd name="T27" fmla="*/ 2147483647 h 120"/>
              <a:gd name="T28" fmla="*/ 2147483647 w 128"/>
              <a:gd name="T29" fmla="*/ 2147483647 h 120"/>
              <a:gd name="T30" fmla="*/ 2147483647 w 128"/>
              <a:gd name="T31" fmla="*/ 2147483647 h 120"/>
              <a:gd name="T32" fmla="*/ 2147483647 w 128"/>
              <a:gd name="T33" fmla="*/ 2147483647 h 120"/>
              <a:gd name="T34" fmla="*/ 2147483647 w 128"/>
              <a:gd name="T35" fmla="*/ 2147483647 h 120"/>
              <a:gd name="T36" fmla="*/ 2147483647 w 128"/>
              <a:gd name="T37" fmla="*/ 2147483647 h 120"/>
              <a:gd name="T38" fmla="*/ 2147483647 w 128"/>
              <a:gd name="T39" fmla="*/ 0 h 120"/>
              <a:gd name="T40" fmla="*/ 2147483647 w 128"/>
              <a:gd name="T41" fmla="*/ 2147483647 h 120"/>
              <a:gd name="T42" fmla="*/ 2147483647 w 128"/>
              <a:gd name="T43" fmla="*/ 2147483647 h 120"/>
              <a:gd name="T44" fmla="*/ 2147483647 w 128"/>
              <a:gd name="T45" fmla="*/ 2147483647 h 120"/>
              <a:gd name="T46" fmla="*/ 2147483647 w 128"/>
              <a:gd name="T47" fmla="*/ 2147483647 h 120"/>
              <a:gd name="T48" fmla="*/ 2147483647 w 128"/>
              <a:gd name="T49" fmla="*/ 2147483647 h 120"/>
              <a:gd name="T50" fmla="*/ 2147483647 w 128"/>
              <a:gd name="T51" fmla="*/ 2147483647 h 120"/>
              <a:gd name="T52" fmla="*/ 2147483647 w 128"/>
              <a:gd name="T53" fmla="*/ 2147483647 h 120"/>
              <a:gd name="T54" fmla="*/ 2147483647 w 128"/>
              <a:gd name="T55" fmla="*/ 2147483647 h 120"/>
              <a:gd name="T56" fmla="*/ 2147483647 w 128"/>
              <a:gd name="T57" fmla="*/ 2147483647 h 120"/>
              <a:gd name="T58" fmla="*/ 2147483647 w 128"/>
              <a:gd name="T59" fmla="*/ 2147483647 h 120"/>
              <a:gd name="T60" fmla="*/ 2147483647 w 128"/>
              <a:gd name="T61" fmla="*/ 2147483647 h 120"/>
              <a:gd name="T62" fmla="*/ 2147483647 w 128"/>
              <a:gd name="T63" fmla="*/ 2147483647 h 120"/>
              <a:gd name="T64" fmla="*/ 2147483647 w 128"/>
              <a:gd name="T65" fmla="*/ 2147483647 h 120"/>
              <a:gd name="T66" fmla="*/ 2147483647 w 128"/>
              <a:gd name="T67" fmla="*/ 2147483647 h 120"/>
              <a:gd name="T68" fmla="*/ 2147483647 w 128"/>
              <a:gd name="T69" fmla="*/ 2147483647 h 120"/>
              <a:gd name="T70" fmla="*/ 2147483647 w 128"/>
              <a:gd name="T71" fmla="*/ 2147483647 h 120"/>
              <a:gd name="T72" fmla="*/ 2147483647 w 128"/>
              <a:gd name="T73" fmla="*/ 2147483647 h 120"/>
              <a:gd name="T74" fmla="*/ 2147483647 w 128"/>
              <a:gd name="T75" fmla="*/ 2147483647 h 120"/>
              <a:gd name="T76" fmla="*/ 2147483647 w 128"/>
              <a:gd name="T77" fmla="*/ 2147483647 h 120"/>
              <a:gd name="T78" fmla="*/ 2147483647 w 128"/>
              <a:gd name="T79" fmla="*/ 2147483647 h 120"/>
              <a:gd name="T80" fmla="*/ 2147483647 w 128"/>
              <a:gd name="T81" fmla="*/ 2147483647 h 120"/>
              <a:gd name="T82" fmla="*/ 2147483647 w 128"/>
              <a:gd name="T83" fmla="*/ 2147483647 h 120"/>
              <a:gd name="T84" fmla="*/ 2147483647 w 128"/>
              <a:gd name="T85" fmla="*/ 2147483647 h 120"/>
              <a:gd name="T86" fmla="*/ 2147483647 w 128"/>
              <a:gd name="T87" fmla="*/ 2147483647 h 120"/>
              <a:gd name="T88" fmla="*/ 2147483647 w 128"/>
              <a:gd name="T89" fmla="*/ 2147483647 h 120"/>
              <a:gd name="T90" fmla="*/ 2147483647 w 128"/>
              <a:gd name="T91" fmla="*/ 2147483647 h 120"/>
              <a:gd name="T92" fmla="*/ 2147483647 w 128"/>
              <a:gd name="T93" fmla="*/ 2147483647 h 120"/>
              <a:gd name="T94" fmla="*/ 2147483647 w 128"/>
              <a:gd name="T95" fmla="*/ 2147483647 h 1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20">
                <a:moveTo>
                  <a:pt x="100" y="40"/>
                </a:moveTo>
                <a:cubicBezTo>
                  <a:pt x="28" y="40"/>
                  <a:pt x="28" y="40"/>
                  <a:pt x="28" y="40"/>
                </a:cubicBezTo>
                <a:cubicBezTo>
                  <a:pt x="26" y="40"/>
                  <a:pt x="24" y="42"/>
                  <a:pt x="24" y="44"/>
                </a:cubicBezTo>
                <a:cubicBezTo>
                  <a:pt x="24" y="46"/>
                  <a:pt x="26" y="48"/>
                  <a:pt x="28" y="48"/>
                </a:cubicBezTo>
                <a:cubicBezTo>
                  <a:pt x="100" y="48"/>
                  <a:pt x="100" y="48"/>
                  <a:pt x="100" y="48"/>
                </a:cubicBezTo>
                <a:cubicBezTo>
                  <a:pt x="102" y="48"/>
                  <a:pt x="104" y="46"/>
                  <a:pt x="104" y="44"/>
                </a:cubicBezTo>
                <a:cubicBezTo>
                  <a:pt x="104" y="42"/>
                  <a:pt x="102" y="40"/>
                  <a:pt x="100" y="40"/>
                </a:cubicBezTo>
                <a:close/>
                <a:moveTo>
                  <a:pt x="116" y="0"/>
                </a:moveTo>
                <a:cubicBezTo>
                  <a:pt x="12" y="0"/>
                  <a:pt x="12" y="0"/>
                  <a:pt x="12" y="0"/>
                </a:cubicBezTo>
                <a:cubicBezTo>
                  <a:pt x="5" y="0"/>
                  <a:pt x="0" y="5"/>
                  <a:pt x="0" y="12"/>
                </a:cubicBezTo>
                <a:cubicBezTo>
                  <a:pt x="0" y="80"/>
                  <a:pt x="0" y="80"/>
                  <a:pt x="0" y="80"/>
                </a:cubicBezTo>
                <a:cubicBezTo>
                  <a:pt x="0" y="87"/>
                  <a:pt x="5" y="92"/>
                  <a:pt x="12" y="92"/>
                </a:cubicBezTo>
                <a:cubicBezTo>
                  <a:pt x="28" y="92"/>
                  <a:pt x="28" y="92"/>
                  <a:pt x="28" y="92"/>
                </a:cubicBezTo>
                <a:cubicBezTo>
                  <a:pt x="28" y="109"/>
                  <a:pt x="28" y="109"/>
                  <a:pt x="28" y="109"/>
                </a:cubicBezTo>
                <a:cubicBezTo>
                  <a:pt x="29" y="114"/>
                  <a:pt x="35" y="120"/>
                  <a:pt x="44" y="114"/>
                </a:cubicBezTo>
                <a:cubicBezTo>
                  <a:pt x="68" y="92"/>
                  <a:pt x="68" y="92"/>
                  <a:pt x="68" y="92"/>
                </a:cubicBezTo>
                <a:cubicBezTo>
                  <a:pt x="116" y="92"/>
                  <a:pt x="116" y="92"/>
                  <a:pt x="116" y="92"/>
                </a:cubicBezTo>
                <a:cubicBezTo>
                  <a:pt x="123" y="92"/>
                  <a:pt x="128" y="87"/>
                  <a:pt x="128" y="80"/>
                </a:cubicBezTo>
                <a:cubicBezTo>
                  <a:pt x="128" y="12"/>
                  <a:pt x="128" y="12"/>
                  <a:pt x="128" y="12"/>
                </a:cubicBezTo>
                <a:cubicBezTo>
                  <a:pt x="128" y="5"/>
                  <a:pt x="123" y="0"/>
                  <a:pt x="116" y="0"/>
                </a:cubicBezTo>
                <a:close/>
                <a:moveTo>
                  <a:pt x="120" y="76"/>
                </a:moveTo>
                <a:cubicBezTo>
                  <a:pt x="120" y="81"/>
                  <a:pt x="116" y="84"/>
                  <a:pt x="112" y="84"/>
                </a:cubicBezTo>
                <a:cubicBezTo>
                  <a:pt x="66" y="84"/>
                  <a:pt x="66" y="84"/>
                  <a:pt x="66" y="84"/>
                </a:cubicBezTo>
                <a:cubicBezTo>
                  <a:pt x="39" y="108"/>
                  <a:pt x="39" y="108"/>
                  <a:pt x="39" y="108"/>
                </a:cubicBezTo>
                <a:cubicBezTo>
                  <a:pt x="35" y="113"/>
                  <a:pt x="36" y="99"/>
                  <a:pt x="36" y="92"/>
                </a:cubicBezTo>
                <a:cubicBezTo>
                  <a:pt x="36" y="92"/>
                  <a:pt x="36" y="92"/>
                  <a:pt x="36" y="92"/>
                </a:cubicBezTo>
                <a:cubicBezTo>
                  <a:pt x="36" y="84"/>
                  <a:pt x="36" y="84"/>
                  <a:pt x="36" y="84"/>
                </a:cubicBezTo>
                <a:cubicBezTo>
                  <a:pt x="16" y="84"/>
                  <a:pt x="16" y="84"/>
                  <a:pt x="16" y="84"/>
                </a:cubicBezTo>
                <a:cubicBezTo>
                  <a:pt x="12" y="84"/>
                  <a:pt x="8" y="81"/>
                  <a:pt x="8" y="76"/>
                </a:cubicBezTo>
                <a:cubicBezTo>
                  <a:pt x="8" y="16"/>
                  <a:pt x="8" y="16"/>
                  <a:pt x="8" y="16"/>
                </a:cubicBezTo>
                <a:cubicBezTo>
                  <a:pt x="8" y="12"/>
                  <a:pt x="12" y="8"/>
                  <a:pt x="16" y="8"/>
                </a:cubicBezTo>
                <a:cubicBezTo>
                  <a:pt x="112" y="8"/>
                  <a:pt x="112" y="8"/>
                  <a:pt x="112" y="8"/>
                </a:cubicBezTo>
                <a:cubicBezTo>
                  <a:pt x="116" y="8"/>
                  <a:pt x="120" y="12"/>
                  <a:pt x="120" y="16"/>
                </a:cubicBezTo>
                <a:cubicBezTo>
                  <a:pt x="120" y="76"/>
                  <a:pt x="120" y="76"/>
                  <a:pt x="120" y="76"/>
                </a:cubicBezTo>
                <a:close/>
                <a:moveTo>
                  <a:pt x="100" y="24"/>
                </a:moveTo>
                <a:cubicBezTo>
                  <a:pt x="28" y="24"/>
                  <a:pt x="28" y="24"/>
                  <a:pt x="28" y="24"/>
                </a:cubicBezTo>
                <a:cubicBezTo>
                  <a:pt x="26" y="24"/>
                  <a:pt x="24" y="26"/>
                  <a:pt x="24" y="28"/>
                </a:cubicBezTo>
                <a:cubicBezTo>
                  <a:pt x="24" y="30"/>
                  <a:pt x="26" y="32"/>
                  <a:pt x="28" y="32"/>
                </a:cubicBezTo>
                <a:cubicBezTo>
                  <a:pt x="100" y="32"/>
                  <a:pt x="100" y="32"/>
                  <a:pt x="100" y="32"/>
                </a:cubicBezTo>
                <a:cubicBezTo>
                  <a:pt x="102" y="32"/>
                  <a:pt x="104" y="30"/>
                  <a:pt x="104" y="28"/>
                </a:cubicBezTo>
                <a:cubicBezTo>
                  <a:pt x="104" y="26"/>
                  <a:pt x="102" y="24"/>
                  <a:pt x="100" y="24"/>
                </a:cubicBezTo>
                <a:close/>
                <a:moveTo>
                  <a:pt x="72" y="56"/>
                </a:moveTo>
                <a:cubicBezTo>
                  <a:pt x="28" y="56"/>
                  <a:pt x="28" y="56"/>
                  <a:pt x="28" y="56"/>
                </a:cubicBezTo>
                <a:cubicBezTo>
                  <a:pt x="26" y="56"/>
                  <a:pt x="24" y="58"/>
                  <a:pt x="24" y="60"/>
                </a:cubicBezTo>
                <a:cubicBezTo>
                  <a:pt x="24" y="63"/>
                  <a:pt x="26" y="64"/>
                  <a:pt x="28" y="64"/>
                </a:cubicBezTo>
                <a:cubicBezTo>
                  <a:pt x="72" y="64"/>
                  <a:pt x="72" y="64"/>
                  <a:pt x="72" y="64"/>
                </a:cubicBezTo>
                <a:cubicBezTo>
                  <a:pt x="74" y="64"/>
                  <a:pt x="76" y="63"/>
                  <a:pt x="76" y="60"/>
                </a:cubicBezTo>
                <a:cubicBezTo>
                  <a:pt x="76" y="58"/>
                  <a:pt x="74" y="56"/>
                  <a:pt x="72" y="56"/>
                </a:cubicBezTo>
                <a:close/>
              </a:path>
            </a:pathLst>
          </a:custGeom>
          <a:solidFill>
            <a:srgbClr val="CC543C"/>
          </a:solidFill>
          <a:ln w="9525">
            <a:solidFill>
              <a:srgbClr val="CC543C"/>
            </a:solidFill>
            <a:round/>
            <a:headEnd/>
            <a:tailEnd/>
          </a:ln>
          <a:extLst/>
        </p:spPr>
        <p:txBody>
          <a:bodyPr/>
          <a:lstStyle>
            <a:defPPr>
              <a:defRPr lang="en-US"/>
            </a:defPPr>
            <a:lvl1pPr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1pPr>
            <a:lvl2pPr marL="1217613" indent="-760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2pPr>
            <a:lvl3pPr marL="2436813" indent="-1522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3pPr>
            <a:lvl4pPr marL="3656013" indent="-2284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4pPr>
            <a:lvl5pPr marL="4875213" indent="-3046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9pPr>
          </a:lstStyle>
          <a:p>
            <a:endParaRPr lang="en-GB">
              <a:solidFill>
                <a:srgbClr val="CC543C"/>
              </a:solidFill>
            </a:endParaRPr>
          </a:p>
        </p:txBody>
      </p:sp>
      <p:sp>
        <p:nvSpPr>
          <p:cNvPr id="4" name="TextBox 3"/>
          <p:cNvSpPr txBox="1"/>
          <p:nvPr/>
        </p:nvSpPr>
        <p:spPr>
          <a:xfrm>
            <a:off x="2905876" y="3352471"/>
            <a:ext cx="6629400" cy="923330"/>
          </a:xfrm>
          <a:prstGeom prst="rect">
            <a:avLst/>
          </a:prstGeom>
          <a:noFill/>
        </p:spPr>
        <p:txBody>
          <a:bodyPr wrap="square" rtlCol="0">
            <a:spAutoFit/>
          </a:bodyPr>
          <a:lstStyle/>
          <a:p>
            <a:r>
              <a:rPr lang="en-GB" sz="5400" b="1" dirty="0" smtClean="0">
                <a:solidFill>
                  <a:srgbClr val="0F96C6"/>
                </a:solidFill>
              </a:rPr>
              <a:t>Slido.com</a:t>
            </a:r>
            <a:endParaRPr lang="en-GB" sz="5400" b="1" dirty="0">
              <a:solidFill>
                <a:srgbClr val="0F96C6"/>
              </a:solidFill>
            </a:endParaRPr>
          </a:p>
        </p:txBody>
      </p:sp>
      <p:sp>
        <p:nvSpPr>
          <p:cNvPr id="5" name="TextBox 4"/>
          <p:cNvSpPr txBox="1"/>
          <p:nvPr/>
        </p:nvSpPr>
        <p:spPr>
          <a:xfrm>
            <a:off x="2905876" y="4660949"/>
            <a:ext cx="6189769" cy="923330"/>
          </a:xfrm>
          <a:prstGeom prst="rect">
            <a:avLst/>
          </a:prstGeom>
          <a:noFill/>
        </p:spPr>
        <p:txBody>
          <a:bodyPr wrap="square" rtlCol="0">
            <a:spAutoFit/>
          </a:bodyPr>
          <a:lstStyle/>
          <a:p>
            <a:r>
              <a:rPr lang="en-GB" sz="5400" b="1" dirty="0" smtClean="0">
                <a:solidFill>
                  <a:srgbClr val="0F96C6"/>
                </a:solidFill>
              </a:rPr>
              <a:t>#</a:t>
            </a:r>
            <a:r>
              <a:rPr lang="en-GB" sz="5400" b="1" dirty="0" err="1" smtClean="0">
                <a:solidFill>
                  <a:srgbClr val="0F96C6"/>
                </a:solidFill>
              </a:rPr>
              <a:t>FormulaForSuccess</a:t>
            </a:r>
            <a:endParaRPr lang="en-GB" sz="5400" b="1" dirty="0">
              <a:solidFill>
                <a:srgbClr val="0F96C6"/>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2555" y="1104999"/>
            <a:ext cx="1733204" cy="827116"/>
          </a:xfrm>
          <a:prstGeom prst="rect">
            <a:avLst/>
          </a:prstGeom>
        </p:spPr>
      </p:pic>
    </p:spTree>
    <p:extLst>
      <p:ext uri="{BB962C8B-B14F-4D97-AF65-F5344CB8AC3E}">
        <p14:creationId xmlns:p14="http://schemas.microsoft.com/office/powerpoint/2010/main" val="21890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396" y="227557"/>
            <a:ext cx="2386339" cy="853467"/>
          </a:xfrm>
          <a:prstGeom prst="rect">
            <a:avLst/>
          </a:prstGeom>
        </p:spPr>
      </p:pic>
      <p:sp>
        <p:nvSpPr>
          <p:cNvPr id="5" name="TextBox 4"/>
          <p:cNvSpPr txBox="1"/>
          <p:nvPr/>
        </p:nvSpPr>
        <p:spPr>
          <a:xfrm>
            <a:off x="557529" y="1228174"/>
            <a:ext cx="1052537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rPr>
              <a:t>To provide additional value to </a:t>
            </a: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employers</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6" name="TextBox 5"/>
          <p:cNvSpPr txBox="1"/>
          <p:nvPr/>
        </p:nvSpPr>
        <p:spPr>
          <a:xfrm>
            <a:off x="557529" y="3351832"/>
            <a:ext cx="1150503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0" normalizeH="0" baseline="0" noProof="0" dirty="0" smtClean="0">
                <a:ln>
                  <a:noFill/>
                </a:ln>
                <a:solidFill>
                  <a:srgbClr val="0F96C6"/>
                </a:solidFill>
                <a:effectLst/>
                <a:uLnTx/>
                <a:uFillTx/>
                <a:latin typeface="Calibri" panose="020F0502020204030204"/>
                <a:ea typeface="+mn-ea"/>
                <a:cs typeface="+mn-cs"/>
              </a:rPr>
              <a:t>Increase the impact of training delivered by the college, for both the business and the individual</a:t>
            </a:r>
            <a:endParaRPr kumimoji="0" lang="en-GB" sz="6600" b="0"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6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5396" y="227557"/>
            <a:ext cx="2386339" cy="853467"/>
          </a:xfrm>
          <a:prstGeom prst="rect">
            <a:avLst/>
          </a:prstGeom>
        </p:spPr>
      </p:pic>
      <p:sp>
        <p:nvSpPr>
          <p:cNvPr id="7" name="TextBox 6"/>
          <p:cNvSpPr txBox="1"/>
          <p:nvPr/>
        </p:nvSpPr>
        <p:spPr>
          <a:xfrm>
            <a:off x="428689" y="1641919"/>
            <a:ext cx="111926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F96C6"/>
                </a:solidFill>
                <a:effectLst/>
                <a:uLnTx/>
                <a:uFillTx/>
                <a:latin typeface="Calibri" panose="020F0502020204030204"/>
                <a:ea typeface="+mn-ea"/>
                <a:cs typeface="+mn-cs"/>
              </a:rPr>
              <a:t>The </a:t>
            </a:r>
            <a:r>
              <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rPr>
              <a:t>college develops learning packages</a:t>
            </a:r>
            <a:r>
              <a:rPr kumimoji="0" lang="en-GB" sz="4400" b="0" i="0" u="none" strike="noStrike" kern="1200" cap="none" spc="0" normalizeH="0" baseline="0" noProof="0" dirty="0">
                <a:ln>
                  <a:noFill/>
                </a:ln>
                <a:solidFill>
                  <a:srgbClr val="0F96C6"/>
                </a:solidFill>
                <a:effectLst/>
                <a:uLnTx/>
                <a:uFillTx/>
                <a:latin typeface="Calibri" panose="020F0502020204030204"/>
                <a:ea typeface="+mn-ea"/>
                <a:cs typeface="+mn-cs"/>
              </a:rPr>
              <a:t>, which are supported with legacy </a:t>
            </a:r>
            <a:r>
              <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rPr>
              <a:t>programmes</a:t>
            </a:r>
          </a:p>
        </p:txBody>
      </p:sp>
      <p:sp>
        <p:nvSpPr>
          <p:cNvPr id="8" name="TextBox 7"/>
          <p:cNvSpPr txBox="1"/>
          <p:nvPr/>
        </p:nvSpPr>
        <p:spPr>
          <a:xfrm>
            <a:off x="428688" y="3749826"/>
            <a:ext cx="1119262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F96C6"/>
                </a:solidFill>
                <a:effectLst/>
                <a:uLnTx/>
                <a:uFillTx/>
                <a:latin typeface="Calibri" panose="020F0502020204030204"/>
                <a:ea typeface="+mn-ea"/>
                <a:cs typeface="+mn-cs"/>
              </a:rPr>
              <a:t>Programmes have been designed to be interactive and require real-world interaction between participants</a:t>
            </a:r>
            <a:endPar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838" y="187891"/>
            <a:ext cx="6364266" cy="6364266"/>
          </a:xfrm>
          <a:prstGeom prst="rect">
            <a:avLst/>
          </a:prstGeom>
        </p:spPr>
      </p:pic>
    </p:spTree>
    <p:extLst>
      <p:ext uri="{BB962C8B-B14F-4D97-AF65-F5344CB8AC3E}">
        <p14:creationId xmlns:p14="http://schemas.microsoft.com/office/powerpoint/2010/main" val="3691618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79526" y="175364"/>
            <a:ext cx="6475956" cy="6475956"/>
          </a:xfrm>
          <a:prstGeom prst="rect">
            <a:avLst/>
          </a:prstGeom>
        </p:spPr>
      </p:pic>
    </p:spTree>
    <p:extLst>
      <p:ext uri="{BB962C8B-B14F-4D97-AF65-F5344CB8AC3E}">
        <p14:creationId xmlns:p14="http://schemas.microsoft.com/office/powerpoint/2010/main" val="1814277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85" y="2649745"/>
            <a:ext cx="10120250" cy="1749670"/>
          </a:xfrm>
          <a:prstGeom prst="rect">
            <a:avLst/>
          </a:prstGeom>
        </p:spPr>
      </p:pic>
    </p:spTree>
    <p:extLst>
      <p:ext uri="{BB962C8B-B14F-4D97-AF65-F5344CB8AC3E}">
        <p14:creationId xmlns:p14="http://schemas.microsoft.com/office/powerpoint/2010/main" val="2747975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1595370" y="2796236"/>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rPr>
              <a:t>C</a:t>
            </a:r>
            <a:r>
              <a:rPr kumimoji="0" lang="en-GB" sz="9600" b="1" i="1" u="none" strike="noStrike" kern="1200" cap="none" spc="0" normalizeH="0" baseline="0" noProof="0" dirty="0" smtClean="0">
                <a:ln>
                  <a:noFill/>
                </a:ln>
                <a:solidFill>
                  <a:srgbClr val="0F96C6"/>
                </a:solidFill>
                <a:effectLst/>
                <a:uLnTx/>
                <a:uFillTx/>
                <a:latin typeface="Calibri" panose="020F0502020204030204"/>
                <a:ea typeface="+mn-ea"/>
                <a:cs typeface="+mn-cs"/>
              </a:rPr>
              <a:t>OLLABORATION</a:t>
            </a:r>
            <a:endPar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907" y="279057"/>
            <a:ext cx="3247634" cy="561477"/>
          </a:xfrm>
          <a:prstGeom prst="rect">
            <a:avLst/>
          </a:prstGeom>
        </p:spPr>
      </p:pic>
    </p:spTree>
    <p:extLst>
      <p:ext uri="{BB962C8B-B14F-4D97-AF65-F5344CB8AC3E}">
        <p14:creationId xmlns:p14="http://schemas.microsoft.com/office/powerpoint/2010/main" val="174402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4170" y="279057"/>
            <a:ext cx="1052537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Increase employer understanding of their role in apprenticeship standards </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6" name="TextBox 5"/>
          <p:cNvSpPr txBox="1"/>
          <p:nvPr/>
        </p:nvSpPr>
        <p:spPr>
          <a:xfrm>
            <a:off x="144170" y="3588020"/>
            <a:ext cx="1150503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0" normalizeH="0" baseline="0" noProof="0" dirty="0" smtClean="0">
                <a:ln>
                  <a:noFill/>
                </a:ln>
                <a:solidFill>
                  <a:srgbClr val="0F96C6"/>
                </a:solidFill>
                <a:effectLst/>
                <a:uLnTx/>
                <a:uFillTx/>
                <a:latin typeface="Calibri" panose="020F0502020204030204"/>
                <a:ea typeface="+mn-ea"/>
                <a:cs typeface="+mn-cs"/>
              </a:rPr>
              <a:t>To design and maintain programmes that provide outstanding learning experiences</a:t>
            </a:r>
            <a:endParaRPr kumimoji="0" lang="en-GB" sz="6600" b="0"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907" y="279057"/>
            <a:ext cx="3247634" cy="561477"/>
          </a:xfrm>
          <a:prstGeom prst="rect">
            <a:avLst/>
          </a:prstGeom>
        </p:spPr>
      </p:pic>
    </p:spTree>
    <p:extLst>
      <p:ext uri="{BB962C8B-B14F-4D97-AF65-F5344CB8AC3E}">
        <p14:creationId xmlns:p14="http://schemas.microsoft.com/office/powerpoint/2010/main" val="25923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p:cNvGraphicFramePr/>
          <p:nvPr>
            <p:extLst/>
          </p:nvPr>
        </p:nvGraphicFramePr>
        <p:xfrm>
          <a:off x="1" y="1"/>
          <a:ext cx="11534274" cy="6497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8045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428689" y="1641919"/>
            <a:ext cx="111926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rPr>
              <a:t>Employer engagement team CPD session</a:t>
            </a:r>
          </a:p>
        </p:txBody>
      </p:sp>
      <p:sp>
        <p:nvSpPr>
          <p:cNvPr id="8" name="TextBox 7"/>
          <p:cNvSpPr txBox="1"/>
          <p:nvPr/>
        </p:nvSpPr>
        <p:spPr>
          <a:xfrm>
            <a:off x="428688" y="2828024"/>
            <a:ext cx="111926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rPr>
              <a:t>Action 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907" y="279057"/>
            <a:ext cx="3247634" cy="561477"/>
          </a:xfrm>
          <a:prstGeom prst="rect">
            <a:avLst/>
          </a:prstGeom>
        </p:spPr>
      </p:pic>
      <p:sp>
        <p:nvSpPr>
          <p:cNvPr id="6" name="TextBox 5"/>
          <p:cNvSpPr txBox="1"/>
          <p:nvPr/>
        </p:nvSpPr>
        <p:spPr>
          <a:xfrm>
            <a:off x="428687" y="4014129"/>
            <a:ext cx="111926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rgbClr val="0F96C6"/>
                </a:solidFill>
                <a:effectLst/>
                <a:uLnTx/>
                <a:uFillTx/>
                <a:latin typeface="Calibri" panose="020F0502020204030204"/>
                <a:ea typeface="+mn-ea"/>
                <a:cs typeface="+mn-cs"/>
              </a:rPr>
              <a:t>Collaboration with other projects</a:t>
            </a:r>
          </a:p>
        </p:txBody>
      </p:sp>
    </p:spTree>
    <p:extLst>
      <p:ext uri="{BB962C8B-B14F-4D97-AF65-F5344CB8AC3E}">
        <p14:creationId xmlns:p14="http://schemas.microsoft.com/office/powerpoint/2010/main" val="32351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9555" y="951978"/>
            <a:ext cx="10292971" cy="4873407"/>
          </a:xfrm>
          <a:prstGeom prst="rect">
            <a:avLst/>
          </a:prstGeom>
        </p:spPr>
      </p:pic>
    </p:spTree>
    <p:extLst>
      <p:ext uri="{BB962C8B-B14F-4D97-AF65-F5344CB8AC3E}">
        <p14:creationId xmlns:p14="http://schemas.microsoft.com/office/powerpoint/2010/main" val="5048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2780689" y="2244475"/>
            <a:ext cx="6629400" cy="1107996"/>
          </a:xfrm>
          <a:prstGeom prst="rect">
            <a:avLst/>
          </a:prstGeom>
          <a:noFill/>
        </p:spPr>
        <p:txBody>
          <a:bodyPr wrap="square" rtlCol="0">
            <a:spAutoFit/>
          </a:bodyPr>
          <a:lstStyle/>
          <a:p>
            <a:r>
              <a:rPr lang="en-GB" sz="6600" b="1" dirty="0" err="1" smtClean="0">
                <a:solidFill>
                  <a:srgbClr val="0F96C6"/>
                </a:solidFill>
              </a:rPr>
              <a:t>Nav</a:t>
            </a:r>
            <a:r>
              <a:rPr lang="en-GB" sz="6600" b="1" dirty="0" smtClean="0">
                <a:solidFill>
                  <a:srgbClr val="0F96C6"/>
                </a:solidFill>
              </a:rPr>
              <a:t> </a:t>
            </a:r>
            <a:r>
              <a:rPr lang="en-GB" sz="6600" b="1" dirty="0" err="1" smtClean="0">
                <a:solidFill>
                  <a:srgbClr val="0F96C6"/>
                </a:solidFill>
              </a:rPr>
              <a:t>Chohan</a:t>
            </a:r>
            <a:endParaRPr lang="en-GB" sz="6600" b="1" dirty="0">
              <a:solidFill>
                <a:srgbClr val="0F96C6"/>
              </a:solidFill>
            </a:endParaRPr>
          </a:p>
        </p:txBody>
      </p:sp>
      <p:sp>
        <p:nvSpPr>
          <p:cNvPr id="5" name="TextBox 4"/>
          <p:cNvSpPr txBox="1"/>
          <p:nvPr/>
        </p:nvSpPr>
        <p:spPr>
          <a:xfrm>
            <a:off x="2780689" y="3187371"/>
            <a:ext cx="8371725" cy="2123658"/>
          </a:xfrm>
          <a:prstGeom prst="rect">
            <a:avLst/>
          </a:prstGeom>
          <a:noFill/>
        </p:spPr>
        <p:txBody>
          <a:bodyPr wrap="square" rtlCol="0">
            <a:spAutoFit/>
          </a:bodyPr>
          <a:lstStyle/>
          <a:p>
            <a:r>
              <a:rPr lang="en-GB" sz="6600" b="1" dirty="0" smtClean="0">
                <a:solidFill>
                  <a:srgbClr val="0F96C6"/>
                </a:solidFill>
              </a:rPr>
              <a:t>Chair of the Leeds City Region Skills Network</a:t>
            </a:r>
            <a:endParaRPr lang="en-GB" sz="6600" b="1" dirty="0">
              <a:solidFill>
                <a:srgbClr val="0F96C6"/>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13" y="248919"/>
            <a:ext cx="1733204" cy="827116"/>
          </a:xfrm>
          <a:prstGeom prst="rect">
            <a:avLst/>
          </a:prstGeom>
        </p:spPr>
      </p:pic>
      <p:sp>
        <p:nvSpPr>
          <p:cNvPr id="11" name="Oval 10"/>
          <p:cNvSpPr>
            <a:spLocks noChangeAspect="1"/>
          </p:cNvSpPr>
          <p:nvPr/>
        </p:nvSpPr>
        <p:spPr>
          <a:xfrm>
            <a:off x="1697815" y="2623370"/>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1697815" y="3510266"/>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1697815" y="439716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948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687365" y="1385676"/>
            <a:ext cx="109919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Improved communication with learner and employers</a:t>
            </a:r>
            <a:endParaRPr kumimoji="0" lang="en-GB" sz="4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8" name="TextBox 7"/>
          <p:cNvSpPr txBox="1"/>
          <p:nvPr/>
        </p:nvSpPr>
        <p:spPr>
          <a:xfrm>
            <a:off x="687365" y="3126058"/>
            <a:ext cx="1099196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smtClean="0">
                <a:ln>
                  <a:noFill/>
                </a:ln>
                <a:solidFill>
                  <a:srgbClr val="0F96C6"/>
                </a:solidFill>
                <a:effectLst/>
                <a:uLnTx/>
                <a:uFillTx/>
                <a:latin typeface="Calibri" panose="020F0502020204030204"/>
                <a:ea typeface="+mn-ea"/>
                <a:cs typeface="+mn-cs"/>
              </a:rPr>
              <a:t>88% employers identified that they were clear as to the requirements of the programme and that they felt they could now plan training which would be beneficial to the learners</a:t>
            </a:r>
            <a:endParaRPr kumimoji="0" lang="en-GB" sz="4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907" y="279057"/>
            <a:ext cx="3247634" cy="561477"/>
          </a:xfrm>
          <a:prstGeom prst="rect">
            <a:avLst/>
          </a:prstGeom>
        </p:spPr>
      </p:pic>
    </p:spTree>
    <p:extLst>
      <p:ext uri="{BB962C8B-B14F-4D97-AF65-F5344CB8AC3E}">
        <p14:creationId xmlns:p14="http://schemas.microsoft.com/office/powerpoint/2010/main" val="29215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715" y="2088844"/>
            <a:ext cx="9082569" cy="2680311"/>
          </a:xfrm>
          <a:prstGeom prst="rect">
            <a:avLst/>
          </a:prstGeom>
        </p:spPr>
      </p:pic>
    </p:spTree>
    <p:extLst>
      <p:ext uri="{BB962C8B-B14F-4D97-AF65-F5344CB8AC3E}">
        <p14:creationId xmlns:p14="http://schemas.microsoft.com/office/powerpoint/2010/main" val="3568219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extBox 12"/>
          <p:cNvSpPr txBox="1"/>
          <p:nvPr/>
        </p:nvSpPr>
        <p:spPr>
          <a:xfrm>
            <a:off x="1595370" y="2796236"/>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rPr>
              <a:t>C</a:t>
            </a:r>
            <a:r>
              <a:rPr kumimoji="0" lang="en-GB" sz="9600" b="1" i="1" u="none" strike="noStrike" kern="1200" cap="none" spc="0" normalizeH="0" baseline="0" noProof="0" dirty="0" smtClean="0">
                <a:ln>
                  <a:noFill/>
                </a:ln>
                <a:solidFill>
                  <a:srgbClr val="0F96C6"/>
                </a:solidFill>
                <a:effectLst/>
                <a:uLnTx/>
                <a:uFillTx/>
                <a:latin typeface="Calibri" panose="020F0502020204030204"/>
                <a:ea typeface="+mn-ea"/>
                <a:cs typeface="+mn-cs"/>
              </a:rPr>
              <a:t>OLLABORATION</a:t>
            </a:r>
            <a:endParaRPr kumimoji="0" lang="en-GB" sz="9600" b="1"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618" y="266239"/>
            <a:ext cx="2908923" cy="858438"/>
          </a:xfrm>
          <a:prstGeom prst="rect">
            <a:avLst/>
          </a:prstGeom>
        </p:spPr>
      </p:pic>
      <p:sp>
        <p:nvSpPr>
          <p:cNvPr id="5" name="TextBox 4"/>
          <p:cNvSpPr txBox="1"/>
          <p:nvPr/>
        </p:nvSpPr>
        <p:spPr>
          <a:xfrm>
            <a:off x="1595370" y="1477322"/>
            <a:ext cx="10270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smtClean="0">
                <a:ln>
                  <a:noFill/>
                </a:ln>
                <a:solidFill>
                  <a:srgbClr val="0F96C6"/>
                </a:solidFill>
                <a:effectLst/>
                <a:uLnTx/>
                <a:uFillTx/>
                <a:latin typeface="Calibri" panose="020F0502020204030204"/>
                <a:ea typeface="+mn-ea"/>
                <a:cs typeface="+mn-cs"/>
              </a:rPr>
              <a:t>SOCIAL MOBILTY</a:t>
            </a:r>
            <a:endParaRPr kumimoji="0" lang="en-GB" sz="9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9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6618" y="266239"/>
            <a:ext cx="2908923" cy="858438"/>
          </a:xfrm>
          <a:prstGeom prst="rect">
            <a:avLst/>
          </a:prstGeom>
        </p:spPr>
      </p:pic>
      <p:sp>
        <p:nvSpPr>
          <p:cNvPr id="6" name="TextBox 5"/>
          <p:cNvSpPr txBox="1"/>
          <p:nvPr/>
        </p:nvSpPr>
        <p:spPr>
          <a:xfrm>
            <a:off x="324111" y="404677"/>
            <a:ext cx="17301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srgbClr val="0F96C6"/>
                </a:solidFill>
                <a:effectLst/>
                <a:uLnTx/>
                <a:uFillTx/>
                <a:latin typeface="Calibri" panose="020F0502020204030204"/>
                <a:ea typeface="+mn-ea"/>
                <a:cs typeface="+mn-cs"/>
              </a:rPr>
              <a:t>Valmet</a:t>
            </a:r>
            <a:endParaRPr kumimoji="0" lang="en-GB" sz="40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7" name="TextBox 6"/>
          <p:cNvSpPr txBox="1"/>
          <p:nvPr/>
        </p:nvSpPr>
        <p:spPr>
          <a:xfrm>
            <a:off x="1939186" y="404676"/>
            <a:ext cx="5137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Acorn Mobility </a:t>
            </a:r>
            <a:r>
              <a:rPr kumimoji="0" lang="en-GB" sz="3600" b="0" i="0" u="none" strike="noStrike" kern="1200" cap="none" spc="0" normalizeH="0" baseline="0" noProof="0" dirty="0" smtClean="0">
                <a:ln>
                  <a:noFill/>
                </a:ln>
                <a:solidFill>
                  <a:prstClr val="white"/>
                </a:solidFill>
                <a:effectLst/>
                <a:uLnTx/>
                <a:uFillTx/>
                <a:latin typeface="Calibri" panose="020F0502020204030204"/>
                <a:ea typeface="+mn-ea"/>
                <a:cs typeface="+mn-cs"/>
              </a:rPr>
              <a:t>Services</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888564" y="956730"/>
            <a:ext cx="30579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J. </a:t>
            </a: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Stell</a:t>
            </a: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 &amp; Sons</a:t>
            </a:r>
          </a:p>
        </p:txBody>
      </p:sp>
      <p:sp>
        <p:nvSpPr>
          <p:cNvPr id="9" name="TextBox 8"/>
          <p:cNvSpPr txBox="1"/>
          <p:nvPr/>
        </p:nvSpPr>
        <p:spPr>
          <a:xfrm>
            <a:off x="209028" y="1534685"/>
            <a:ext cx="17301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alibri" panose="020F0502020204030204"/>
                <a:ea typeface="+mn-ea"/>
                <a:cs typeface="+mn-cs"/>
              </a:rPr>
              <a:t>Univer</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37905" y="953693"/>
            <a:ext cx="1578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Cirteq</a:t>
            </a:r>
            <a:endPar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1" name="TextBox 10"/>
          <p:cNvSpPr txBox="1"/>
          <p:nvPr/>
        </p:nvSpPr>
        <p:spPr>
          <a:xfrm>
            <a:off x="3669344" y="956729"/>
            <a:ext cx="40850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Linear Composites</a:t>
            </a:r>
          </a:p>
        </p:txBody>
      </p:sp>
      <p:sp>
        <p:nvSpPr>
          <p:cNvPr id="12" name="TextBox 11"/>
          <p:cNvSpPr txBox="1"/>
          <p:nvPr/>
        </p:nvSpPr>
        <p:spPr>
          <a:xfrm>
            <a:off x="1788870" y="1531655"/>
            <a:ext cx="223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Teconnex</a:t>
            </a:r>
            <a:endPar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3" name="TextBox 12"/>
          <p:cNvSpPr txBox="1"/>
          <p:nvPr/>
        </p:nvSpPr>
        <p:spPr>
          <a:xfrm>
            <a:off x="3836485" y="1533259"/>
            <a:ext cx="25067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Five Landis</a:t>
            </a:r>
          </a:p>
        </p:txBody>
      </p:sp>
      <p:sp>
        <p:nvSpPr>
          <p:cNvPr id="14" name="TextBox 13"/>
          <p:cNvSpPr txBox="1"/>
          <p:nvPr/>
        </p:nvSpPr>
        <p:spPr>
          <a:xfrm>
            <a:off x="6255187" y="1541383"/>
            <a:ext cx="41602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Rymer</a:t>
            </a: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 Engineering</a:t>
            </a:r>
          </a:p>
        </p:txBody>
      </p:sp>
      <p:sp>
        <p:nvSpPr>
          <p:cNvPr id="15" name="TextBox 14"/>
          <p:cNvSpPr txBox="1"/>
          <p:nvPr/>
        </p:nvSpPr>
        <p:spPr>
          <a:xfrm>
            <a:off x="9989513" y="1600024"/>
            <a:ext cx="6840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Metal Box</a:t>
            </a:r>
          </a:p>
        </p:txBody>
      </p:sp>
      <p:sp>
        <p:nvSpPr>
          <p:cNvPr id="17" name="TextBox 16"/>
          <p:cNvSpPr txBox="1"/>
          <p:nvPr/>
        </p:nvSpPr>
        <p:spPr>
          <a:xfrm>
            <a:off x="799314" y="2180032"/>
            <a:ext cx="66654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Bradford Armature Winding Co</a:t>
            </a:r>
          </a:p>
        </p:txBody>
      </p:sp>
      <p:sp>
        <p:nvSpPr>
          <p:cNvPr id="18" name="TextBox 17"/>
          <p:cNvSpPr txBox="1"/>
          <p:nvPr/>
        </p:nvSpPr>
        <p:spPr>
          <a:xfrm>
            <a:off x="6850169" y="2182999"/>
            <a:ext cx="68407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Thistle Rose Holdings</a:t>
            </a:r>
          </a:p>
        </p:txBody>
      </p:sp>
      <p:sp>
        <p:nvSpPr>
          <p:cNvPr id="19" name="TextBox 18"/>
          <p:cNvSpPr txBox="1"/>
          <p:nvPr/>
        </p:nvSpPr>
        <p:spPr>
          <a:xfrm>
            <a:off x="209028" y="2773529"/>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SFS Group Fastening Technology</a:t>
            </a:r>
          </a:p>
        </p:txBody>
      </p:sp>
      <p:sp>
        <p:nvSpPr>
          <p:cNvPr id="20" name="TextBox 19"/>
          <p:cNvSpPr txBox="1"/>
          <p:nvPr/>
        </p:nvSpPr>
        <p:spPr>
          <a:xfrm>
            <a:off x="5483269" y="3420289"/>
            <a:ext cx="37092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alibri" panose="020F0502020204030204"/>
                <a:ea typeface="+mn-ea"/>
                <a:cs typeface="+mn-cs"/>
              </a:rPr>
              <a:t>Byworth</a:t>
            </a: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 Boilers</a:t>
            </a:r>
          </a:p>
        </p:txBody>
      </p:sp>
      <p:sp>
        <p:nvSpPr>
          <p:cNvPr id="21" name="TextBox 20"/>
          <p:cNvSpPr txBox="1"/>
          <p:nvPr/>
        </p:nvSpPr>
        <p:spPr>
          <a:xfrm>
            <a:off x="568559" y="3426103"/>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Drammock</a:t>
            </a: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 International</a:t>
            </a:r>
          </a:p>
        </p:txBody>
      </p:sp>
      <p:sp>
        <p:nvSpPr>
          <p:cNvPr id="22" name="TextBox 21"/>
          <p:cNvSpPr txBox="1"/>
          <p:nvPr/>
        </p:nvSpPr>
        <p:spPr>
          <a:xfrm>
            <a:off x="6559717" y="2794896"/>
            <a:ext cx="4522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Principle Healthcare</a:t>
            </a:r>
          </a:p>
        </p:txBody>
      </p:sp>
      <p:sp>
        <p:nvSpPr>
          <p:cNvPr id="23" name="TextBox 22"/>
          <p:cNvSpPr txBox="1"/>
          <p:nvPr/>
        </p:nvSpPr>
        <p:spPr>
          <a:xfrm>
            <a:off x="6850169" y="4773668"/>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Tarmac</a:t>
            </a:r>
          </a:p>
        </p:txBody>
      </p:sp>
      <p:sp>
        <p:nvSpPr>
          <p:cNvPr id="24" name="TextBox 23"/>
          <p:cNvSpPr txBox="1"/>
          <p:nvPr/>
        </p:nvSpPr>
        <p:spPr>
          <a:xfrm>
            <a:off x="209028" y="4078248"/>
            <a:ext cx="4522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Racks Industries</a:t>
            </a:r>
          </a:p>
        </p:txBody>
      </p:sp>
      <p:sp>
        <p:nvSpPr>
          <p:cNvPr id="25" name="TextBox 24"/>
          <p:cNvSpPr txBox="1"/>
          <p:nvPr/>
        </p:nvSpPr>
        <p:spPr>
          <a:xfrm>
            <a:off x="3641162" y="4073949"/>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Produmax</a:t>
            </a:r>
            <a:endPar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26" name="TextBox 25"/>
          <p:cNvSpPr txBox="1"/>
          <p:nvPr/>
        </p:nvSpPr>
        <p:spPr>
          <a:xfrm>
            <a:off x="5902502" y="4081278"/>
            <a:ext cx="4522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Airedale Springs</a:t>
            </a:r>
          </a:p>
        </p:txBody>
      </p:sp>
      <p:sp>
        <p:nvSpPr>
          <p:cNvPr id="27" name="TextBox 26"/>
          <p:cNvSpPr txBox="1"/>
          <p:nvPr/>
        </p:nvSpPr>
        <p:spPr>
          <a:xfrm>
            <a:off x="568559" y="4734938"/>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rPr>
              <a:t>Marlin Windows</a:t>
            </a:r>
          </a:p>
        </p:txBody>
      </p:sp>
      <p:sp>
        <p:nvSpPr>
          <p:cNvPr id="28" name="TextBox 27"/>
          <p:cNvSpPr txBox="1"/>
          <p:nvPr/>
        </p:nvSpPr>
        <p:spPr>
          <a:xfrm>
            <a:off x="3993847" y="4749596"/>
            <a:ext cx="4522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Sharp Cutters</a:t>
            </a:r>
          </a:p>
        </p:txBody>
      </p:sp>
      <p:sp>
        <p:nvSpPr>
          <p:cNvPr id="29" name="TextBox 28"/>
          <p:cNvSpPr txBox="1"/>
          <p:nvPr/>
        </p:nvSpPr>
        <p:spPr>
          <a:xfrm>
            <a:off x="6470482" y="5487578"/>
            <a:ext cx="6939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F96C6"/>
                </a:solidFill>
                <a:effectLst/>
                <a:uLnTx/>
                <a:uFillTx/>
                <a:latin typeface="Calibri" panose="020F0502020204030204"/>
                <a:ea typeface="+mn-ea"/>
                <a:cs typeface="+mn-cs"/>
              </a:rPr>
              <a:t>Multiflight</a:t>
            </a:r>
            <a:endParaRPr kumimoji="0" lang="en-GB" sz="3600" b="0"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30" name="Picture 29" descr="C:\Inettemp\c.stott\Cache\Content.Word\AMEhelvetica.jpg"/>
          <p:cNvPicPr>
            <a:picLocks noChangeAspect="1"/>
          </p:cNvPicPr>
          <p:nvPr/>
        </p:nvPicPr>
        <p:blipFill rotWithShape="1">
          <a:blip r:embed="rId3" cstate="print">
            <a:extLst>
              <a:ext uri="{28A0092B-C50C-407E-A947-70E740481C1C}">
                <a14:useLocalDpi xmlns:a14="http://schemas.microsoft.com/office/drawing/2010/main" val="0"/>
              </a:ext>
            </a:extLst>
          </a:blip>
          <a:srcRect l="21465" t="49778" r="19861" b="8419"/>
          <a:stretch/>
        </p:blipFill>
        <p:spPr bwMode="auto">
          <a:xfrm>
            <a:off x="9093591" y="3845490"/>
            <a:ext cx="2914557" cy="2741151"/>
          </a:xfrm>
          <a:prstGeom prst="rect">
            <a:avLst/>
          </a:prstGeom>
          <a:noFill/>
          <a:ln>
            <a:noFill/>
          </a:ln>
          <a:extLst>
            <a:ext uri="{53640926-AAD7-44D8-BBD7-CCE9431645EC}">
              <a14:shadowObscured xmlns:a14="http://schemas.microsoft.com/office/drawing/2010/main"/>
            </a:ext>
          </a:extLst>
        </p:spPr>
      </p:pic>
      <p:sp>
        <p:nvSpPr>
          <p:cNvPr id="31" name="TextBox 30"/>
          <p:cNvSpPr txBox="1"/>
          <p:nvPr/>
        </p:nvSpPr>
        <p:spPr>
          <a:xfrm>
            <a:off x="206247" y="5491877"/>
            <a:ext cx="6353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Yorkshire Precision Engineering</a:t>
            </a:r>
          </a:p>
        </p:txBody>
      </p:sp>
    </p:spTree>
    <p:extLst>
      <p:ext uri="{BB962C8B-B14F-4D97-AF65-F5344CB8AC3E}">
        <p14:creationId xmlns:p14="http://schemas.microsoft.com/office/powerpoint/2010/main" val="392713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44170" y="279057"/>
            <a:ext cx="1052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Ageing workforce</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6" name="TextBox 5"/>
          <p:cNvSpPr txBox="1"/>
          <p:nvPr/>
        </p:nvSpPr>
        <p:spPr>
          <a:xfrm>
            <a:off x="144170" y="1399871"/>
            <a:ext cx="115050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0" normalizeH="0" baseline="0" noProof="0" dirty="0" smtClean="0">
                <a:ln>
                  <a:noFill/>
                </a:ln>
                <a:solidFill>
                  <a:srgbClr val="0F96C6"/>
                </a:solidFill>
                <a:effectLst/>
                <a:uLnTx/>
                <a:uFillTx/>
                <a:latin typeface="Calibri" panose="020F0502020204030204"/>
                <a:ea typeface="+mn-ea"/>
                <a:cs typeface="+mn-cs"/>
              </a:rPr>
              <a:t>Flexibility</a:t>
            </a:r>
            <a:endParaRPr kumimoji="0" lang="en-GB" sz="6600" b="0"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618" y="266239"/>
            <a:ext cx="2908923" cy="858438"/>
          </a:xfrm>
          <a:prstGeom prst="rect">
            <a:avLst/>
          </a:prstGeom>
        </p:spPr>
      </p:pic>
      <p:sp>
        <p:nvSpPr>
          <p:cNvPr id="9" name="TextBox 8"/>
          <p:cNvSpPr txBox="1"/>
          <p:nvPr/>
        </p:nvSpPr>
        <p:spPr>
          <a:xfrm>
            <a:off x="144170" y="2410569"/>
            <a:ext cx="1052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Skills gaps</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0" name="TextBox 9"/>
          <p:cNvSpPr txBox="1"/>
          <p:nvPr/>
        </p:nvSpPr>
        <p:spPr>
          <a:xfrm>
            <a:off x="144169" y="3518565"/>
            <a:ext cx="115050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1" u="none" strike="noStrike" kern="1200" cap="none" spc="0" normalizeH="0" baseline="0" noProof="0" dirty="0" smtClean="0">
                <a:ln>
                  <a:noFill/>
                </a:ln>
                <a:solidFill>
                  <a:srgbClr val="0F96C6"/>
                </a:solidFill>
                <a:effectLst/>
                <a:uLnTx/>
                <a:uFillTx/>
                <a:latin typeface="Calibri" panose="020F0502020204030204"/>
                <a:ea typeface="+mn-ea"/>
                <a:cs typeface="+mn-cs"/>
              </a:rPr>
              <a:t>Local needs</a:t>
            </a:r>
            <a:endParaRPr kumimoji="0" lang="en-GB" sz="6600" b="0" i="1"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11" name="TextBox 10"/>
          <p:cNvSpPr txBox="1"/>
          <p:nvPr/>
        </p:nvSpPr>
        <p:spPr>
          <a:xfrm>
            <a:off x="144170" y="4639379"/>
            <a:ext cx="105253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Responsive</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12" name="Picture 11" descr="C:\Inettemp\c.stott\Cache\Content.Word\AMEhelvetica.jpg"/>
          <p:cNvPicPr>
            <a:picLocks noChangeAspect="1"/>
          </p:cNvPicPr>
          <p:nvPr/>
        </p:nvPicPr>
        <p:blipFill rotWithShape="1">
          <a:blip r:embed="rId4" cstate="print">
            <a:extLst>
              <a:ext uri="{28A0092B-C50C-407E-A947-70E740481C1C}">
                <a14:useLocalDpi xmlns:a14="http://schemas.microsoft.com/office/drawing/2010/main" val="0"/>
              </a:ext>
            </a:extLst>
          </a:blip>
          <a:srcRect l="21465" t="49778" r="19861" b="8419"/>
          <a:stretch/>
        </p:blipFill>
        <p:spPr bwMode="auto">
          <a:xfrm>
            <a:off x="6640675" y="1958213"/>
            <a:ext cx="4028865" cy="37891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051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618" y="266239"/>
            <a:ext cx="2908923" cy="85843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65" y="2205517"/>
            <a:ext cx="4700955" cy="31339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7606" y="2205517"/>
            <a:ext cx="4698023" cy="3132015"/>
          </a:xfrm>
          <a:prstGeom prst="rect">
            <a:avLst/>
          </a:prstGeom>
        </p:spPr>
      </p:pic>
    </p:spTree>
    <p:extLst>
      <p:ext uri="{BB962C8B-B14F-4D97-AF65-F5344CB8AC3E}">
        <p14:creationId xmlns:p14="http://schemas.microsoft.com/office/powerpoint/2010/main" val="1357514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65655" y="5080118"/>
            <a:ext cx="1179690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F96C6"/>
                </a:solidFill>
                <a:effectLst/>
                <a:uLnTx/>
                <a:uFillTx/>
                <a:latin typeface="Calibri" panose="020F0502020204030204"/>
                <a:ea typeface="+mn-ea"/>
                <a:cs typeface="+mn-cs"/>
              </a:rPr>
              <a:t>Keighley &amp; District Business Awards 2019</a:t>
            </a:r>
            <a:br>
              <a:rPr kumimoji="0" lang="en-GB" sz="4000" b="0" i="0" u="none" strike="noStrike" kern="1200" cap="none" spc="0" normalizeH="0" baseline="0" noProof="0" dirty="0">
                <a:ln>
                  <a:noFill/>
                </a:ln>
                <a:solidFill>
                  <a:srgbClr val="0F96C6"/>
                </a:solidFill>
                <a:effectLst/>
                <a:uLnTx/>
                <a:uFillTx/>
                <a:latin typeface="Calibri" panose="020F0502020204030204"/>
                <a:ea typeface="+mn-ea"/>
                <a:cs typeface="+mn-cs"/>
              </a:rPr>
            </a:br>
            <a:r>
              <a:rPr kumimoji="0" lang="en-GB" sz="4000" b="0" i="0" u="none" strike="noStrike" kern="1200" cap="none" spc="0" normalizeH="0" baseline="0" noProof="0" dirty="0">
                <a:ln>
                  <a:noFill/>
                </a:ln>
                <a:solidFill>
                  <a:srgbClr val="0F96C6"/>
                </a:solidFill>
                <a:effectLst/>
                <a:uLnTx/>
                <a:uFillTx/>
                <a:latin typeface="Calibri" panose="020F0502020204030204"/>
                <a:ea typeface="+mn-ea"/>
                <a:cs typeface="+mn-cs"/>
              </a:rPr>
              <a:t>Milner Awards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6618" y="266239"/>
            <a:ext cx="2908923" cy="8584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00" y="266239"/>
            <a:ext cx="5949949" cy="4462462"/>
          </a:xfrm>
          <a:prstGeom prst="rect">
            <a:avLst/>
          </a:prstGeom>
        </p:spPr>
      </p:pic>
    </p:spTree>
    <p:extLst>
      <p:ext uri="{BB962C8B-B14F-4D97-AF65-F5344CB8AC3E}">
        <p14:creationId xmlns:p14="http://schemas.microsoft.com/office/powerpoint/2010/main" val="179406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358319" y="1304931"/>
            <a:ext cx="63627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prstClr val="white"/>
                </a:solidFill>
                <a:effectLst/>
                <a:uLnTx/>
                <a:uFillTx/>
                <a:latin typeface="Calibri" panose="020F0502020204030204"/>
                <a:ea typeface="+mn-ea"/>
                <a:cs typeface="+mn-cs"/>
              </a:rPr>
              <a:t>Leeds City Region</a:t>
            </a:r>
            <a:endParaRPr kumimoji="0" lang="en-GB"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58319" y="2648224"/>
            <a:ext cx="6172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1" u="none" strike="noStrike" kern="1200" cap="none" spc="0" normalizeH="0" baseline="0" noProof="0" dirty="0" smtClean="0">
                <a:ln>
                  <a:noFill/>
                </a:ln>
                <a:solidFill>
                  <a:srgbClr val="039DCD"/>
                </a:solidFill>
                <a:effectLst/>
                <a:uLnTx/>
                <a:uFillTx/>
                <a:latin typeface="Calibri" panose="020F0502020204030204"/>
                <a:ea typeface="+mn-ea"/>
                <a:cs typeface="+mn-cs"/>
              </a:rPr>
              <a:t>Skills Network</a:t>
            </a:r>
            <a:endParaRPr kumimoji="0" lang="en-GB" sz="6600" b="1" i="1" u="none" strike="noStrike" kern="1200" cap="none" spc="0" normalizeH="0" baseline="0" noProof="0" dirty="0">
              <a:ln>
                <a:noFill/>
              </a:ln>
              <a:solidFill>
                <a:srgbClr val="039DCD"/>
              </a:solidFill>
              <a:effectLst/>
              <a:uLnTx/>
              <a:uFillTx/>
              <a:latin typeface="Calibri" panose="020F0502020204030204"/>
              <a:ea typeface="+mn-ea"/>
              <a:cs typeface="+mn-cs"/>
            </a:endParaRPr>
          </a:p>
        </p:txBody>
      </p:sp>
      <p:sp>
        <p:nvSpPr>
          <p:cNvPr id="6" name="TextBox 5"/>
          <p:cNvSpPr txBox="1"/>
          <p:nvPr/>
        </p:nvSpPr>
        <p:spPr>
          <a:xfrm>
            <a:off x="1143500" y="3764543"/>
            <a:ext cx="860447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smtClean="0">
                <a:ln>
                  <a:noFill/>
                </a:ln>
                <a:solidFill>
                  <a:prstClr val="white"/>
                </a:solidFill>
                <a:effectLst/>
                <a:uLnTx/>
                <a:uFillTx/>
                <a:latin typeface="Calibri" panose="020F0502020204030204"/>
                <a:ea typeface="+mn-ea"/>
                <a:cs typeface="+mn-cs"/>
              </a:rPr>
              <a:t>SHOWCASE</a:t>
            </a:r>
            <a:endParaRPr kumimoji="0" lang="en-GB" sz="13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a:spLocks noChangeAspect="1"/>
          </p:cNvSpPr>
          <p:nvPr/>
        </p:nvSpPr>
        <p:spPr>
          <a:xfrm>
            <a:off x="6964489"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a:spLocks noChangeAspect="1"/>
          </p:cNvSpPr>
          <p:nvPr/>
        </p:nvSpPr>
        <p:spPr>
          <a:xfrm>
            <a:off x="8045080"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9125671"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a:spLocks noChangeAspect="1"/>
          </p:cNvSpPr>
          <p:nvPr/>
        </p:nvSpPr>
        <p:spPr>
          <a:xfrm>
            <a:off x="10206262"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60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par>
                          <p:cTn id="24" fill="hold">
                            <p:stCondLst>
                              <p:cond delay="2500"/>
                            </p:stCondLst>
                            <p:childTnLst>
                              <p:par>
                                <p:cTn id="25" presetID="26" presetClass="emph" presetSubtype="0" fill="hold" grpId="0" nodeType="after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3000"/>
                            </p:stCondLst>
                            <p:childTnLst>
                              <p:par>
                                <p:cTn id="29" presetID="26" presetClass="emph" presetSubtype="0" fill="hold" grpId="0" nodeType="after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1215215" y="1830666"/>
            <a:ext cx="10976785" cy="1107996"/>
          </a:xfrm>
          <a:prstGeom prst="rect">
            <a:avLst/>
          </a:prstGeom>
          <a:noFill/>
        </p:spPr>
        <p:txBody>
          <a:bodyPr wrap="square" rtlCol="0">
            <a:spAutoFit/>
          </a:bodyPr>
          <a:lstStyle/>
          <a:p>
            <a:r>
              <a:rPr lang="en-GB" sz="6600" b="1" dirty="0" smtClean="0">
                <a:solidFill>
                  <a:srgbClr val="0F96C6"/>
                </a:solidFill>
              </a:rPr>
              <a:t>Kevin Green, keynote speaker</a:t>
            </a:r>
            <a:endParaRPr lang="en-GB" sz="6600" b="1" dirty="0">
              <a:solidFill>
                <a:srgbClr val="0F96C6"/>
              </a:solidFill>
            </a:endParaRPr>
          </a:p>
        </p:txBody>
      </p:sp>
      <p:sp>
        <p:nvSpPr>
          <p:cNvPr id="5" name="TextBox 4"/>
          <p:cNvSpPr txBox="1"/>
          <p:nvPr/>
        </p:nvSpPr>
        <p:spPr>
          <a:xfrm>
            <a:off x="1215215" y="2874663"/>
            <a:ext cx="10452732" cy="2123658"/>
          </a:xfrm>
          <a:prstGeom prst="rect">
            <a:avLst/>
          </a:prstGeom>
          <a:noFill/>
        </p:spPr>
        <p:txBody>
          <a:bodyPr wrap="square" rtlCol="0">
            <a:spAutoFit/>
          </a:bodyPr>
          <a:lstStyle/>
          <a:p>
            <a:r>
              <a:rPr lang="en-GB" sz="6600" b="1" dirty="0">
                <a:solidFill>
                  <a:srgbClr val="0F96C6"/>
                </a:solidFill>
              </a:rPr>
              <a:t>Chief Executive and </a:t>
            </a:r>
            <a:r>
              <a:rPr lang="en-GB" sz="6600" b="1" dirty="0" smtClean="0">
                <a:solidFill>
                  <a:srgbClr val="0F96C6"/>
                </a:solidFill>
              </a:rPr>
              <a:t>founder of </a:t>
            </a:r>
            <a:r>
              <a:rPr lang="en-GB" sz="6600" b="1" dirty="0">
                <a:solidFill>
                  <a:srgbClr val="0F96C6"/>
                </a:solidFill>
              </a:rPr>
              <a:t>What’s Next </a:t>
            </a:r>
            <a:r>
              <a:rPr lang="en-GB" sz="6600" b="1" dirty="0" smtClean="0">
                <a:solidFill>
                  <a:srgbClr val="0F96C6"/>
                </a:solidFill>
              </a:rPr>
              <a:t>Consultancy</a:t>
            </a:r>
            <a:endParaRPr lang="en-GB" sz="6600" b="1" dirty="0">
              <a:solidFill>
                <a:srgbClr val="0F96C6"/>
              </a:solidFill>
            </a:endParaRPr>
          </a:p>
        </p:txBody>
      </p:sp>
      <p:sp>
        <p:nvSpPr>
          <p:cNvPr id="11" name="Oval 10"/>
          <p:cNvSpPr>
            <a:spLocks noChangeAspect="1"/>
          </p:cNvSpPr>
          <p:nvPr/>
        </p:nvSpPr>
        <p:spPr>
          <a:xfrm>
            <a:off x="520063" y="2097198"/>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520063" y="3118361"/>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520063" y="4139524"/>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13" y="248919"/>
            <a:ext cx="1733204" cy="827116"/>
          </a:xfrm>
          <a:prstGeom prst="rect">
            <a:avLst/>
          </a:prstGeom>
        </p:spPr>
      </p:pic>
    </p:spTree>
    <p:extLst>
      <p:ext uri="{BB962C8B-B14F-4D97-AF65-F5344CB8AC3E}">
        <p14:creationId xmlns:p14="http://schemas.microsoft.com/office/powerpoint/2010/main" val="426360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04152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2780689" y="2244475"/>
            <a:ext cx="6629400" cy="1107996"/>
          </a:xfrm>
          <a:prstGeom prst="rect">
            <a:avLst/>
          </a:prstGeom>
          <a:noFill/>
        </p:spPr>
        <p:txBody>
          <a:bodyPr wrap="square" rtlCol="0">
            <a:spAutoFit/>
          </a:bodyPr>
          <a:lstStyle/>
          <a:p>
            <a:r>
              <a:rPr lang="en-GB" sz="6600" b="1" dirty="0" smtClean="0">
                <a:solidFill>
                  <a:srgbClr val="0F96C6"/>
                </a:solidFill>
              </a:rPr>
              <a:t>Roger Marsh, OBE</a:t>
            </a:r>
            <a:endParaRPr lang="en-GB" sz="6600" b="1" dirty="0">
              <a:solidFill>
                <a:srgbClr val="0F96C6"/>
              </a:solidFill>
            </a:endParaRPr>
          </a:p>
        </p:txBody>
      </p:sp>
      <p:sp>
        <p:nvSpPr>
          <p:cNvPr id="5" name="TextBox 4"/>
          <p:cNvSpPr txBox="1"/>
          <p:nvPr/>
        </p:nvSpPr>
        <p:spPr>
          <a:xfrm>
            <a:off x="2780689" y="3187371"/>
            <a:ext cx="8371725" cy="3139321"/>
          </a:xfrm>
          <a:prstGeom prst="rect">
            <a:avLst/>
          </a:prstGeom>
          <a:noFill/>
        </p:spPr>
        <p:txBody>
          <a:bodyPr wrap="square" rtlCol="0">
            <a:spAutoFit/>
          </a:bodyPr>
          <a:lstStyle/>
          <a:p>
            <a:r>
              <a:rPr lang="en-GB" sz="6600" b="1" dirty="0" smtClean="0">
                <a:solidFill>
                  <a:srgbClr val="0F96C6"/>
                </a:solidFill>
              </a:rPr>
              <a:t>Chair of the Leeds City Region Enterprise Partnership and NP11</a:t>
            </a:r>
            <a:endParaRPr lang="en-GB" sz="6600" b="1" dirty="0">
              <a:solidFill>
                <a:srgbClr val="0F96C6"/>
              </a:solidFill>
            </a:endParaRPr>
          </a:p>
        </p:txBody>
      </p:sp>
      <p:sp>
        <p:nvSpPr>
          <p:cNvPr id="11" name="Oval 10"/>
          <p:cNvSpPr>
            <a:spLocks noChangeAspect="1"/>
          </p:cNvSpPr>
          <p:nvPr/>
        </p:nvSpPr>
        <p:spPr>
          <a:xfrm>
            <a:off x="1697815" y="2623370"/>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1697815" y="3510266"/>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1697815" y="439716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13" y="248919"/>
            <a:ext cx="1733204" cy="827116"/>
          </a:xfrm>
          <a:prstGeom prst="rect">
            <a:avLst/>
          </a:prstGeom>
        </p:spPr>
      </p:pic>
    </p:spTree>
    <p:extLst>
      <p:ext uri="{BB962C8B-B14F-4D97-AF65-F5344CB8AC3E}">
        <p14:creationId xmlns:p14="http://schemas.microsoft.com/office/powerpoint/2010/main" val="22386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Rectangle 5">
            <a:extLst>
              <a:ext uri="{FF2B5EF4-FFF2-40B4-BE49-F238E27FC236}">
                <a16:creationId xmlns:a16="http://schemas.microsoft.com/office/drawing/2014/main" id="{7869FC9A-24BC-4FB9-8D90-E48B33AF5A70}"/>
              </a:ext>
            </a:extLst>
          </p:cNvPr>
          <p:cNvSpPr>
            <a:spLocks/>
          </p:cNvSpPr>
          <p:nvPr/>
        </p:nvSpPr>
        <p:spPr bwMode="auto">
          <a:xfrm>
            <a:off x="0" y="1"/>
            <a:ext cx="12192000" cy="3433233"/>
          </a:xfrm>
          <a:prstGeom prst="rect">
            <a:avLst/>
          </a:prstGeom>
          <a:solidFill>
            <a:srgbClr val="FFFFFF"/>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4267"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defTabSz="609585" fontAlgn="base" hangingPunct="0">
              <a:spcBef>
                <a:spcPct val="0"/>
              </a:spcBef>
              <a:spcAft>
                <a:spcPct val="0"/>
              </a:spcAft>
              <a:defRPr/>
            </a:pPr>
            <a:endParaRPr lang="en-US" altLang="en-US" sz="4267"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defTabSz="609585" fontAlgn="base" hangingPunct="0">
              <a:spcBef>
                <a:spcPct val="0"/>
              </a:spcBef>
              <a:spcAft>
                <a:spcPct val="0"/>
              </a:spcAft>
              <a:defRPr/>
            </a:pPr>
            <a:endParaRPr lang="en-US" altLang="en-US" sz="4267"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gn="ctr" defTabSz="609585" fontAlgn="base" hangingPunct="0">
              <a:spcBef>
                <a:spcPct val="0"/>
              </a:spcBef>
              <a:spcAft>
                <a:spcPct val="0"/>
              </a:spcAft>
              <a:defRPr/>
            </a:pPr>
            <a:r>
              <a:rPr lang="en-US" altLang="en-US" sz="4267" dirty="0">
                <a:solidFill>
                  <a:srgbClr val="000000"/>
                </a:solidFill>
                <a:latin typeface="Arial" panose="020B0604020202020204" pitchFamily="34" charset="0"/>
                <a:cs typeface="Arial" panose="020B0604020202020204" pitchFamily="34" charset="0"/>
                <a:sym typeface="Arial" panose="020B0604020202020204" pitchFamily="34" charset="0"/>
              </a:rPr>
              <a:t>Skills - formula for success  </a:t>
            </a:r>
          </a:p>
        </p:txBody>
      </p:sp>
      <p:sp>
        <p:nvSpPr>
          <p:cNvPr id="6147" name="Text Box 2" descr="Rectangle 2"/>
          <p:cNvSpPr txBox="1">
            <a:spLocks/>
          </p:cNvSpPr>
          <p:nvPr/>
        </p:nvSpPr>
        <p:spPr bwMode="auto">
          <a:xfrm>
            <a:off x="719667" y="5348818"/>
            <a:ext cx="9855200" cy="913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667">
                <a:solidFill>
                  <a:srgbClr val="FFFFFF"/>
                </a:solidFill>
                <a:latin typeface="Roboto Light"/>
                <a:sym typeface="Roboto Light"/>
              </a:rPr>
              <a:t>Kevin Green Founder &amp; CEO </a:t>
            </a:r>
          </a:p>
          <a:p>
            <a:pPr defTabSz="609585" fontAlgn="base" hangingPunct="0">
              <a:spcBef>
                <a:spcPct val="0"/>
              </a:spcBef>
              <a:spcAft>
                <a:spcPct val="0"/>
              </a:spcAft>
            </a:pPr>
            <a:r>
              <a:rPr lang="en-US" altLang="en-US" sz="2667">
                <a:solidFill>
                  <a:srgbClr val="FFFFFF"/>
                </a:solidFill>
                <a:latin typeface="Roboto Light"/>
                <a:sym typeface="Roboto Light"/>
              </a:rPr>
              <a:t>5</a:t>
            </a:r>
            <a:r>
              <a:rPr lang="en-US" altLang="en-US" sz="2667" baseline="30000">
                <a:solidFill>
                  <a:srgbClr val="FFFFFF"/>
                </a:solidFill>
                <a:latin typeface="Roboto Light"/>
                <a:sym typeface="Roboto Light"/>
              </a:rPr>
              <a:t>th</a:t>
            </a:r>
            <a:r>
              <a:rPr lang="en-US" altLang="en-US" sz="2667">
                <a:solidFill>
                  <a:srgbClr val="FFFFFF"/>
                </a:solidFill>
                <a:latin typeface="Roboto Light"/>
                <a:sym typeface="Roboto Light"/>
              </a:rPr>
              <a:t> July 2019</a:t>
            </a:r>
          </a:p>
        </p:txBody>
      </p:sp>
      <p:pic>
        <p:nvPicPr>
          <p:cNvPr id="61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3567" y="357718"/>
            <a:ext cx="3822700" cy="182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11761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descr="Text Placeholder 4"/>
          <p:cNvSpPr txBox="1">
            <a:spLocks/>
          </p:cNvSpPr>
          <p:nvPr/>
        </p:nvSpPr>
        <p:spPr bwMode="auto">
          <a:xfrm>
            <a:off x="711200" y="1327151"/>
            <a:ext cx="8432800" cy="2349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marL="342900" indent="-34290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457189" indent="-457189" defTabSz="609585" fontAlgn="base" hangingPunct="0">
              <a:spcBef>
                <a:spcPts val="800"/>
              </a:spcBef>
              <a:spcAft>
                <a:spcPct val="0"/>
              </a:spcAft>
              <a:buClr>
                <a:srgbClr val="4F81BD"/>
              </a:buClr>
              <a:buFontTx/>
              <a:buChar char="○"/>
            </a:pPr>
            <a:r>
              <a:rPr lang="en-US" altLang="en-US">
                <a:solidFill>
                  <a:srgbClr val="FFFFFF"/>
                </a:solidFill>
                <a:latin typeface="Roboto Light"/>
                <a:sym typeface="Roboto Light"/>
              </a:rPr>
              <a:t>CEO for REC for 10 years</a:t>
            </a:r>
          </a:p>
          <a:p>
            <a:pPr marL="457189" indent="-457189" defTabSz="609585" fontAlgn="base" hangingPunct="0">
              <a:spcBef>
                <a:spcPts val="800"/>
              </a:spcBef>
              <a:spcAft>
                <a:spcPct val="0"/>
              </a:spcAft>
              <a:buClr>
                <a:srgbClr val="4F81BD"/>
              </a:buClr>
              <a:buFontTx/>
              <a:buChar char="○"/>
            </a:pPr>
            <a:r>
              <a:rPr lang="en-US" altLang="en-US">
                <a:solidFill>
                  <a:srgbClr val="FFFFFF"/>
                </a:solidFill>
                <a:latin typeface="Roboto Light"/>
                <a:sym typeface="Roboto Light"/>
              </a:rPr>
              <a:t>HRD for Royal Mail </a:t>
            </a:r>
          </a:p>
          <a:p>
            <a:pPr marL="457189" indent="-457189" defTabSz="609585" fontAlgn="base" hangingPunct="0">
              <a:spcBef>
                <a:spcPts val="800"/>
              </a:spcBef>
              <a:spcAft>
                <a:spcPct val="0"/>
              </a:spcAft>
              <a:buClr>
                <a:srgbClr val="4F81BD"/>
              </a:buClr>
              <a:buFontTx/>
              <a:buChar char="○"/>
            </a:pPr>
            <a:r>
              <a:rPr lang="en-US" altLang="en-US">
                <a:solidFill>
                  <a:srgbClr val="FFFFFF"/>
                </a:solidFill>
                <a:latin typeface="Roboto Light"/>
                <a:sym typeface="Roboto Light"/>
              </a:rPr>
              <a:t>Tedx presenter</a:t>
            </a:r>
          </a:p>
          <a:p>
            <a:pPr marL="457189" indent="-457189" defTabSz="609585" fontAlgn="base" hangingPunct="0">
              <a:spcBef>
                <a:spcPts val="800"/>
              </a:spcBef>
              <a:spcAft>
                <a:spcPct val="0"/>
              </a:spcAft>
              <a:buClr>
                <a:srgbClr val="4F81BD"/>
              </a:buClr>
              <a:buFontTx/>
              <a:buChar char="○"/>
            </a:pPr>
            <a:r>
              <a:rPr lang="en-US" altLang="en-US">
                <a:solidFill>
                  <a:srgbClr val="FFFFFF"/>
                </a:solidFill>
                <a:latin typeface="Roboto Light"/>
                <a:sym typeface="Roboto Light"/>
              </a:rPr>
              <a:t>Client portfolio of human capital businesses</a:t>
            </a:r>
          </a:p>
          <a:p>
            <a:pPr marL="457189" indent="-457189" defTabSz="609585" fontAlgn="base" hangingPunct="0">
              <a:spcBef>
                <a:spcPts val="800"/>
              </a:spcBef>
              <a:spcAft>
                <a:spcPct val="0"/>
              </a:spcAft>
              <a:buClr>
                <a:srgbClr val="4F81BD"/>
              </a:buClr>
              <a:buFontTx/>
              <a:buChar char="○"/>
            </a:pPr>
            <a:r>
              <a:rPr lang="en-US" altLang="en-US">
                <a:solidFill>
                  <a:srgbClr val="FFFFFF"/>
                </a:solidFill>
                <a:latin typeface="Roboto Light"/>
                <a:sym typeface="Roboto Light"/>
              </a:rPr>
              <a:t>Author of Competitive People Strategy </a:t>
            </a:r>
          </a:p>
        </p:txBody>
      </p:sp>
      <p:pic>
        <p:nvPicPr>
          <p:cNvPr id="7171" name="Picture 2" descr="Picture 4"/>
          <p:cNvPicPr>
            <a:picLocks noChangeAspect="1"/>
          </p:cNvPicPr>
          <p:nvPr/>
        </p:nvPicPr>
        <p:blipFill>
          <a:blip r:embed="rId2">
            <a:extLst>
              <a:ext uri="{28A0092B-C50C-407E-A947-70E740481C1C}">
                <a14:useLocalDpi xmlns:a14="http://schemas.microsoft.com/office/drawing/2010/main" val="0"/>
              </a:ext>
            </a:extLst>
          </a:blip>
          <a:srcRect l="11754" t="6459" r="12036" b="8481"/>
          <a:stretch>
            <a:fillRect/>
          </a:stretch>
        </p:blipFill>
        <p:spPr bwMode="auto">
          <a:xfrm>
            <a:off x="1" y="4663018"/>
            <a:ext cx="3145367" cy="2194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3" descr="Picture 5"/>
          <p:cNvPicPr>
            <a:picLocks noChangeAspect="1"/>
          </p:cNvPicPr>
          <p:nvPr/>
        </p:nvPicPr>
        <p:blipFill>
          <a:blip r:embed="rId3">
            <a:extLst>
              <a:ext uri="{28A0092B-C50C-407E-A947-70E740481C1C}">
                <a14:useLocalDpi xmlns:a14="http://schemas.microsoft.com/office/drawing/2010/main" val="0"/>
              </a:ext>
            </a:extLst>
          </a:blip>
          <a:srcRect l="11806" r="9621" b="9430"/>
          <a:stretch>
            <a:fillRect/>
          </a:stretch>
        </p:blipFill>
        <p:spPr bwMode="auto">
          <a:xfrm>
            <a:off x="5594351" y="4660901"/>
            <a:ext cx="3045883"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4" descr="Picture 7"/>
          <p:cNvPicPr>
            <a:picLocks noChangeAspect="1"/>
          </p:cNvPicPr>
          <p:nvPr/>
        </p:nvPicPr>
        <p:blipFill>
          <a:blip r:embed="rId4">
            <a:extLst>
              <a:ext uri="{28A0092B-C50C-407E-A947-70E740481C1C}">
                <a14:useLocalDpi xmlns:a14="http://schemas.microsoft.com/office/drawing/2010/main" val="0"/>
              </a:ext>
            </a:extLst>
          </a:blip>
          <a:srcRect t="8975"/>
          <a:stretch>
            <a:fillRect/>
          </a:stretch>
        </p:blipFill>
        <p:spPr bwMode="auto">
          <a:xfrm>
            <a:off x="8532285" y="4663018"/>
            <a:ext cx="3659716" cy="2205567"/>
          </a:xfrm>
          <a:prstGeom prst="rect">
            <a:avLst/>
          </a:prstGeom>
          <a:noFill/>
          <a:ln>
            <a:noFill/>
          </a:ln>
          <a:effectLst/>
          <a:extLst>
            <a:ext uri="{909E8E84-426E-40DD-AFC4-6F175D3DCCD1}">
              <a14:hiddenFill xmlns:a14="http://schemas.microsoft.com/office/drawing/2010/main">
                <a:solidFill>
                  <a:srgbClr val="FFFFFF">
                    <a:alpha val="94901"/>
                  </a:srgbClr>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5" descr="Picture 3"/>
          <p:cNvPicPr>
            <a:picLocks noChangeAspect="1"/>
          </p:cNvPicPr>
          <p:nvPr/>
        </p:nvPicPr>
        <p:blipFill>
          <a:blip r:embed="rId5">
            <a:extLst>
              <a:ext uri="{28A0092B-C50C-407E-A947-70E740481C1C}">
                <a14:useLocalDpi xmlns:a14="http://schemas.microsoft.com/office/drawing/2010/main" val="0"/>
              </a:ext>
            </a:extLst>
          </a:blip>
          <a:srcRect b="9012"/>
          <a:stretch>
            <a:fillRect/>
          </a:stretch>
        </p:blipFill>
        <p:spPr bwMode="auto">
          <a:xfrm>
            <a:off x="3145367" y="4660901"/>
            <a:ext cx="2448984" cy="219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5" name="Text Box 6" descr="TextBox 11"/>
          <p:cNvSpPr txBox="1">
            <a:spLocks/>
          </p:cNvSpPr>
          <p:nvPr/>
        </p:nvSpPr>
        <p:spPr bwMode="auto">
          <a:xfrm>
            <a:off x="711200" y="279401"/>
            <a:ext cx="10769600" cy="1364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4800">
                <a:solidFill>
                  <a:srgbClr val="FFFFFF"/>
                </a:solidFill>
                <a:latin typeface="Roboto Light"/>
                <a:sym typeface="Roboto Light"/>
              </a:rPr>
              <a:t>Who is Kevin Green?</a:t>
            </a:r>
          </a:p>
          <a:p>
            <a:pPr algn="ctr" defTabSz="609585" fontAlgn="base" hangingPunct="0">
              <a:spcBef>
                <a:spcPct val="0"/>
              </a:spcBef>
              <a:spcAft>
                <a:spcPct val="0"/>
              </a:spcAft>
            </a:pPr>
            <a:r>
              <a:rPr lang="en-US" altLang="en-US" sz="3467">
                <a:solidFill>
                  <a:srgbClr val="FFFFFF"/>
                </a:solidFill>
              </a:rPr>
              <a:t> </a:t>
            </a:r>
          </a:p>
        </p:txBody>
      </p:sp>
      <p:sp>
        <p:nvSpPr>
          <p:cNvPr id="7176" name="Line 7" descr="Straight Connector 14"/>
          <p:cNvSpPr>
            <a:spLocks noChangeShapeType="1"/>
          </p:cNvSpPr>
          <p:nvPr/>
        </p:nvSpPr>
        <p:spPr bwMode="auto">
          <a:xfrm>
            <a:off x="1" y="4660900"/>
            <a:ext cx="12189884" cy="2117"/>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lstStyle/>
          <a:p>
            <a:pPr defTabSz="609585" eaLnBrk="0" fontAlgn="base" hangingPunct="0">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177" name="Line 8" descr="Straight Connector 16"/>
          <p:cNvSpPr>
            <a:spLocks noChangeShapeType="1"/>
          </p:cNvSpPr>
          <p:nvPr/>
        </p:nvSpPr>
        <p:spPr bwMode="auto">
          <a:xfrm flipH="1">
            <a:off x="3143251" y="4663018"/>
            <a:ext cx="2116" cy="2205567"/>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lstStyle/>
          <a:p>
            <a:pPr defTabSz="609585" eaLnBrk="0" fontAlgn="base" hangingPunct="0">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178" name="Line 9" descr="Straight Connector 17"/>
          <p:cNvSpPr>
            <a:spLocks noChangeShapeType="1"/>
          </p:cNvSpPr>
          <p:nvPr/>
        </p:nvSpPr>
        <p:spPr bwMode="auto">
          <a:xfrm flipH="1">
            <a:off x="5583767" y="4646084"/>
            <a:ext cx="2117" cy="2207683"/>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lstStyle/>
          <a:p>
            <a:pPr defTabSz="609585" eaLnBrk="0" fontAlgn="base" hangingPunct="0">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179" name="Line 10" descr="Straight Connector 18"/>
          <p:cNvSpPr>
            <a:spLocks noChangeShapeType="1"/>
          </p:cNvSpPr>
          <p:nvPr/>
        </p:nvSpPr>
        <p:spPr bwMode="auto">
          <a:xfrm flipH="1">
            <a:off x="8530167" y="4646084"/>
            <a:ext cx="2117" cy="2207683"/>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lstStyle/>
          <a:p>
            <a:pPr defTabSz="609585" eaLnBrk="0" fontAlgn="base" hangingPunct="0">
              <a:spcBef>
                <a:spcPct val="0"/>
              </a:spcBef>
              <a:spcAft>
                <a:spcPct val="0"/>
              </a:spcAft>
            </a:pPr>
            <a:endParaRPr lang="en-GB" sz="2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180" name="Rectangle 11" descr="Rectangle 19"/>
          <p:cNvSpPr>
            <a:spLocks/>
          </p:cNvSpPr>
          <p:nvPr/>
        </p:nvSpPr>
        <p:spPr bwMode="auto">
          <a:xfrm flipH="1">
            <a:off x="7823200" y="1428752"/>
            <a:ext cx="3964517" cy="2508249"/>
          </a:xfrm>
          <a:prstGeom prst="rect">
            <a:avLst/>
          </a:prstGeom>
          <a:solidFill>
            <a:srgbClr val="3878FF">
              <a:alpha val="34901"/>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pic>
        <p:nvPicPr>
          <p:cNvPr id="7181" name="Picture 12" descr="Picture 20"/>
          <p:cNvPicPr>
            <a:picLocks noChangeAspect="1"/>
          </p:cNvPicPr>
          <p:nvPr/>
        </p:nvPicPr>
        <p:blipFill>
          <a:blip r:embed="rId6">
            <a:extLst>
              <a:ext uri="{28A0092B-C50C-407E-A947-70E740481C1C}">
                <a14:useLocalDpi xmlns:a14="http://schemas.microsoft.com/office/drawing/2010/main" val="0"/>
              </a:ext>
            </a:extLst>
          </a:blip>
          <a:srcRect b="71120"/>
          <a:stretch>
            <a:fillRect/>
          </a:stretch>
        </p:blipFill>
        <p:spPr bwMode="auto">
          <a:xfrm>
            <a:off x="8026401" y="1794934"/>
            <a:ext cx="478367" cy="486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2" name="Picture 13" descr="Picture 21"/>
          <p:cNvPicPr>
            <a:picLocks noChangeAspect="1"/>
          </p:cNvPicPr>
          <p:nvPr/>
        </p:nvPicPr>
        <p:blipFill>
          <a:blip r:embed="rId6">
            <a:extLst>
              <a:ext uri="{28A0092B-C50C-407E-A947-70E740481C1C}">
                <a14:useLocalDpi xmlns:a14="http://schemas.microsoft.com/office/drawing/2010/main" val="0"/>
              </a:ext>
            </a:extLst>
          </a:blip>
          <a:srcRect t="28879" b="29741"/>
          <a:stretch>
            <a:fillRect/>
          </a:stretch>
        </p:blipFill>
        <p:spPr bwMode="auto">
          <a:xfrm>
            <a:off x="8062385" y="2425700"/>
            <a:ext cx="478367" cy="69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3" name="Text Box 14" descr="TextBox 22"/>
          <p:cNvSpPr txBox="1">
            <a:spLocks/>
          </p:cNvSpPr>
          <p:nvPr/>
        </p:nvSpPr>
        <p:spPr bwMode="auto">
          <a:xfrm>
            <a:off x="8585200" y="1788584"/>
            <a:ext cx="3352800" cy="42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133">
                <a:solidFill>
                  <a:srgbClr val="FCFBF9"/>
                </a:solidFill>
              </a:rPr>
              <a:t>Kevin Green</a:t>
            </a:r>
          </a:p>
        </p:txBody>
      </p:sp>
      <p:sp>
        <p:nvSpPr>
          <p:cNvPr id="7184" name="Text Box 15" descr="TextBox 23"/>
          <p:cNvSpPr txBox="1">
            <a:spLocks/>
          </p:cNvSpPr>
          <p:nvPr/>
        </p:nvSpPr>
        <p:spPr bwMode="auto">
          <a:xfrm>
            <a:off x="8585200" y="2484967"/>
            <a:ext cx="3352800" cy="420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133">
                <a:solidFill>
                  <a:srgbClr val="FCFBF9"/>
                </a:solidFill>
              </a:rPr>
              <a:t>@kevingreenwnc</a:t>
            </a:r>
          </a:p>
        </p:txBody>
      </p:sp>
      <p:sp>
        <p:nvSpPr>
          <p:cNvPr id="7185" name="Text Box 16" descr="Title 1"/>
          <p:cNvSpPr txBox="1">
            <a:spLocks/>
          </p:cNvSpPr>
          <p:nvPr/>
        </p:nvSpPr>
        <p:spPr bwMode="auto">
          <a:xfrm>
            <a:off x="8028517" y="3237499"/>
            <a:ext cx="7315200"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1600">
                <a:solidFill>
                  <a:srgbClr val="FCFBF9"/>
                </a:solidFill>
              </a:rPr>
              <a:t>kevin@whatsnextconsultancy.uk.com</a:t>
            </a:r>
          </a:p>
        </p:txBody>
      </p:sp>
    </p:spTree>
    <p:extLst>
      <p:ext uri="{BB962C8B-B14F-4D97-AF65-F5344CB8AC3E}">
        <p14:creationId xmlns:p14="http://schemas.microsoft.com/office/powerpoint/2010/main" val="3992379899"/>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3A226BF7-D42E-4D5A-9A4B-2A8CA6C3B425}"/>
              </a:ext>
            </a:extLst>
          </p:cNvPr>
          <p:cNvSpPr txBox="1">
            <a:spLocks/>
          </p:cNvSpPr>
          <p:nvPr/>
        </p:nvSpPr>
        <p:spPr>
          <a:xfrm>
            <a:off x="573618" y="357717"/>
            <a:ext cx="11618383" cy="4165600"/>
          </a:xfrm>
          <a:prstGeom prst="rect">
            <a:avLst/>
          </a:prstGeom>
        </p:spPr>
        <p:txBody>
          <a:bodyPr/>
          <a:lstStyle>
            <a:lvl1pPr marL="342900" indent="-342900" algn="l" defTabSz="457200" rtl="0" eaLnBrk="1" latinLnBrk="0" hangingPunct="1">
              <a:spcBef>
                <a:spcPct val="20000"/>
              </a:spcBef>
              <a:spcAft>
                <a:spcPts val="600"/>
              </a:spcAft>
              <a:buClr>
                <a:schemeClr val="accent1"/>
              </a:buClr>
              <a:buSzPct val="100000"/>
              <a:buFont typeface="Wingdings" charset="2"/>
              <a:buChar char=""/>
              <a:defRPr sz="1800" kern="1200" baseline="0">
                <a:solidFill>
                  <a:srgbClr val="FFFFFF"/>
                </a:solidFill>
                <a:latin typeface="Roboto Light"/>
                <a:ea typeface="+mn-ea"/>
                <a:cs typeface="Roboto Light"/>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fontAlgn="base">
              <a:spcAft>
                <a:spcPts val="800"/>
              </a:spcAft>
              <a:buClr>
                <a:srgbClr val="4F81BD"/>
              </a:buClr>
              <a:buNone/>
              <a:defRPr/>
            </a:pPr>
            <a:r>
              <a:rPr lang="en-US" sz="3733" dirty="0">
                <a:sym typeface="Arial" panose="020B0604020202020204" pitchFamily="34" charset="0"/>
              </a:rPr>
              <a:t>In the next 30 mins…..</a:t>
            </a:r>
          </a:p>
          <a:p>
            <a:pPr marL="457189" indent="-457189" defTabSz="609585" fontAlgn="base">
              <a:spcAft>
                <a:spcPts val="800"/>
              </a:spcAft>
              <a:buClr>
                <a:srgbClr val="4F81BD"/>
              </a:buClr>
              <a:defRPr/>
            </a:pPr>
            <a:r>
              <a:rPr lang="en-US" sz="3200" dirty="0">
                <a:sym typeface="Arial" panose="020B0604020202020204" pitchFamily="34" charset="0"/>
              </a:rPr>
              <a:t>Jobs Market </a:t>
            </a:r>
          </a:p>
          <a:p>
            <a:pPr marL="457189" indent="-457189" defTabSz="609585" fontAlgn="base">
              <a:spcAft>
                <a:spcPts val="800"/>
              </a:spcAft>
              <a:buClr>
                <a:srgbClr val="4F81BD"/>
              </a:buClr>
              <a:defRPr/>
            </a:pPr>
            <a:r>
              <a:rPr lang="en-US" sz="3200" dirty="0">
                <a:sym typeface="Arial" panose="020B0604020202020204" pitchFamily="34" charset="0"/>
              </a:rPr>
              <a:t>The future of work 4 macro trends</a:t>
            </a:r>
          </a:p>
          <a:p>
            <a:pPr marL="457189" indent="-457189" defTabSz="609585" fontAlgn="base">
              <a:spcAft>
                <a:spcPts val="800"/>
              </a:spcAft>
              <a:buClr>
                <a:srgbClr val="4F81BD"/>
              </a:buClr>
              <a:defRPr/>
            </a:pPr>
            <a:r>
              <a:rPr lang="en-US" sz="3200" dirty="0">
                <a:sym typeface="Arial" panose="020B0604020202020204" pitchFamily="34" charset="0"/>
              </a:rPr>
              <a:t>Why skills are becoming more important</a:t>
            </a:r>
          </a:p>
          <a:p>
            <a:pPr marL="457189" indent="-457189" defTabSz="609585" fontAlgn="base">
              <a:spcAft>
                <a:spcPts val="800"/>
              </a:spcAft>
              <a:buClr>
                <a:srgbClr val="4F81BD"/>
              </a:buClr>
              <a:defRPr/>
            </a:pPr>
            <a:r>
              <a:rPr lang="en-US" sz="3200" dirty="0">
                <a:sym typeface="Arial" panose="020B0604020202020204" pitchFamily="34" charset="0"/>
              </a:rPr>
              <a:t>AED = P formula for success</a:t>
            </a:r>
          </a:p>
          <a:p>
            <a:pPr marL="457189" indent="-457189" defTabSz="609585" fontAlgn="base">
              <a:spcAft>
                <a:spcPts val="800"/>
              </a:spcAft>
              <a:buClr>
                <a:srgbClr val="4F81BD"/>
              </a:buClr>
              <a:defRPr/>
            </a:pPr>
            <a:r>
              <a:rPr lang="en-US" sz="3200" dirty="0">
                <a:sym typeface="Arial" panose="020B0604020202020204" pitchFamily="34" charset="0"/>
              </a:rPr>
              <a:t>Leadership </a:t>
            </a:r>
          </a:p>
          <a:p>
            <a:pPr marL="457189" indent="-457189" defTabSz="609585" fontAlgn="base">
              <a:spcAft>
                <a:spcPts val="800"/>
              </a:spcAft>
              <a:buClr>
                <a:srgbClr val="4F81BD"/>
              </a:buClr>
              <a:defRPr/>
            </a:pPr>
            <a:endParaRPr lang="en-US" sz="3200" dirty="0">
              <a:sym typeface="Arial" panose="020B0604020202020204" pitchFamily="34" charset="0"/>
            </a:endParaRPr>
          </a:p>
        </p:txBody>
      </p:sp>
    </p:spTree>
    <p:extLst>
      <p:ext uri="{BB962C8B-B14F-4D97-AF65-F5344CB8AC3E}">
        <p14:creationId xmlns:p14="http://schemas.microsoft.com/office/powerpoint/2010/main" val="1205038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david-moum-238279-unsplash.jpg"/>
          <p:cNvPicPr>
            <a:picLocks noChangeAspect="1"/>
          </p:cNvPicPr>
          <p:nvPr/>
        </p:nvPicPr>
        <p:blipFill>
          <a:blip r:embed="rId2">
            <a:extLst>
              <a:ext uri="{28A0092B-C50C-407E-A947-70E740481C1C}">
                <a14:useLocalDpi xmlns:a14="http://schemas.microsoft.com/office/drawing/2010/main" val="0"/>
              </a:ext>
            </a:extLst>
          </a:blip>
          <a:srcRect t="55400" b="5927"/>
          <a:stretch>
            <a:fillRect/>
          </a:stretch>
        </p:blipFill>
        <p:spPr bwMode="auto">
          <a:xfrm>
            <a:off x="0" y="-105834"/>
            <a:ext cx="12192000" cy="70696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descr="Rectangle 11">
            <a:extLst>
              <a:ext uri="{FF2B5EF4-FFF2-40B4-BE49-F238E27FC236}">
                <a16:creationId xmlns:a16="http://schemas.microsoft.com/office/drawing/2014/main" id="{A693491A-7269-4A0A-A565-E4FFF90AAFAC}"/>
              </a:ext>
            </a:extLst>
          </p:cNvPr>
          <p:cNvSpPr>
            <a:spLocks/>
          </p:cNvSpPr>
          <p:nvPr/>
        </p:nvSpPr>
        <p:spPr bwMode="auto">
          <a:xfrm>
            <a:off x="0" y="0"/>
            <a:ext cx="12192000" cy="6858000"/>
          </a:xfrm>
          <a:prstGeom prst="rect">
            <a:avLst/>
          </a:prstGeom>
          <a:solidFill>
            <a:srgbClr val="0B1731">
              <a:alpha val="28297"/>
            </a:srgbClr>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220" name="Rectangle 3" descr="Text Placeholder 7"/>
          <p:cNvSpPr>
            <a:spLocks noGrp="1"/>
          </p:cNvSpPr>
          <p:nvPr>
            <p:ph type="body" sz="quarter" idx="1"/>
          </p:nvPr>
        </p:nvSpPr>
        <p:spPr>
          <a:xfrm>
            <a:off x="880534" y="3632200"/>
            <a:ext cx="8540751" cy="1873251"/>
          </a:xfrm>
        </p:spPr>
        <p:txBody>
          <a:bodyPr anchor="t"/>
          <a:lstStyle/>
          <a:p>
            <a:pPr eaLnBrk="1">
              <a:spcBef>
                <a:spcPts val="1067"/>
              </a:spcBef>
              <a:buSzTx/>
              <a:buNone/>
            </a:pPr>
            <a:r>
              <a:rPr lang="en-US" altLang="en-US" sz="4800">
                <a:solidFill>
                  <a:srgbClr val="FFFFFF"/>
                </a:solidFill>
                <a:latin typeface="Roboto Light"/>
                <a:sym typeface="Roboto Light"/>
              </a:rPr>
              <a:t>The Perfect Storm </a:t>
            </a:r>
          </a:p>
        </p:txBody>
      </p:sp>
    </p:spTree>
    <p:extLst>
      <p:ext uri="{BB962C8B-B14F-4D97-AF65-F5344CB8AC3E}">
        <p14:creationId xmlns:p14="http://schemas.microsoft.com/office/powerpoint/2010/main" val="84047736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
            <a:ext cx="14315017" cy="6830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descr="Rectangle 3">
            <a:extLst>
              <a:ext uri="{FF2B5EF4-FFF2-40B4-BE49-F238E27FC236}">
                <a16:creationId xmlns:a16="http://schemas.microsoft.com/office/drawing/2014/main" id="{10CDCC74-BC9C-4674-8446-6BA4EA51C38F}"/>
              </a:ext>
            </a:extLst>
          </p:cNvPr>
          <p:cNvSpPr>
            <a:spLocks/>
          </p:cNvSpPr>
          <p:nvPr/>
        </p:nvSpPr>
        <p:spPr bwMode="auto">
          <a:xfrm>
            <a:off x="0" y="0"/>
            <a:ext cx="12192000" cy="6858000"/>
          </a:xfrm>
          <a:prstGeom prst="rect">
            <a:avLst/>
          </a:prstGeom>
          <a:solidFill>
            <a:srgbClr val="0B1731">
              <a:alpha val="55049"/>
            </a:srgbClr>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0244" name="Text Box 3" descr="TextBox 2"/>
          <p:cNvSpPr txBox="1">
            <a:spLocks/>
          </p:cNvSpPr>
          <p:nvPr/>
        </p:nvSpPr>
        <p:spPr bwMode="auto">
          <a:xfrm>
            <a:off x="1013885" y="3632201"/>
            <a:ext cx="9810571"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4800">
                <a:solidFill>
                  <a:srgbClr val="FFFFFF"/>
                </a:solidFill>
                <a:latin typeface="Roboto Light"/>
                <a:sym typeface="Roboto Light"/>
              </a:rPr>
              <a:t>Labour, Skill and Talent Shortages  </a:t>
            </a:r>
          </a:p>
        </p:txBody>
      </p:sp>
    </p:spTree>
    <p:extLst>
      <p:ext uri="{BB962C8B-B14F-4D97-AF65-F5344CB8AC3E}">
        <p14:creationId xmlns:p14="http://schemas.microsoft.com/office/powerpoint/2010/main" val="396306211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pasted-image.tiff"/>
          <p:cNvPicPr>
            <a:picLocks noChangeAspect="1"/>
          </p:cNvPicPr>
          <p:nvPr/>
        </p:nvPicPr>
        <p:blipFill>
          <a:blip r:embed="rId2">
            <a:extLst>
              <a:ext uri="{28A0092B-C50C-407E-A947-70E740481C1C}">
                <a14:useLocalDpi xmlns:a14="http://schemas.microsoft.com/office/drawing/2010/main" val="0"/>
              </a:ext>
            </a:extLst>
          </a:blip>
          <a:srcRect l="25372" t="3285" r="31270"/>
          <a:stretch>
            <a:fillRect/>
          </a:stretch>
        </p:blipFill>
        <p:spPr bwMode="auto">
          <a:xfrm>
            <a:off x="9154584" y="1657352"/>
            <a:ext cx="2690283" cy="3560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2" descr="Picture 17">
            <a:extLst>
              <a:ext uri="{FF2B5EF4-FFF2-40B4-BE49-F238E27FC236}">
                <a16:creationId xmlns:a16="http://schemas.microsoft.com/office/drawing/2014/main" id="{CF983790-DDCA-4BC8-9BDB-537C41385994}"/>
              </a:ext>
            </a:extLst>
          </p:cNvPr>
          <p:cNvPicPr>
            <a:picLocks noChangeAspect="1"/>
          </p:cNvPicPr>
          <p:nvPr/>
        </p:nvPicPr>
        <p:blipFill>
          <a:blip r:embed="rId3"/>
          <a:srcRect l="595" t="11172"/>
          <a:stretch>
            <a:fillRect/>
          </a:stretch>
        </p:blipFill>
        <p:spPr bwMode="auto">
          <a:xfrm>
            <a:off x="6299201" y="1672167"/>
            <a:ext cx="2637367" cy="3536951"/>
          </a:xfrm>
          <a:prstGeom prst="rect">
            <a:avLst/>
          </a:prstGeom>
          <a:noFill/>
          <a:ln>
            <a:noFill/>
          </a:ln>
          <a:effectLst>
            <a:outerShdw blurRad="584200" dist="38100" dir="2700000" algn="ctr" rotWithShape="0">
              <a:srgbClr val="000000">
                <a:alpha val="65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1268" name="Rectangle 3" descr="Rectangle 14"/>
          <p:cNvSpPr>
            <a:spLocks/>
          </p:cNvSpPr>
          <p:nvPr/>
        </p:nvSpPr>
        <p:spPr bwMode="auto">
          <a:xfrm>
            <a:off x="6297085" y="3949701"/>
            <a:ext cx="2694516" cy="15113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pic>
        <p:nvPicPr>
          <p:cNvPr id="3" name="Picture 4" descr="Picture 16">
            <a:extLst>
              <a:ext uri="{FF2B5EF4-FFF2-40B4-BE49-F238E27FC236}">
                <a16:creationId xmlns:a16="http://schemas.microsoft.com/office/drawing/2014/main" id="{ED307A18-75CD-4E46-AC16-7145A4E0C7DA}"/>
              </a:ext>
            </a:extLst>
          </p:cNvPr>
          <p:cNvPicPr>
            <a:picLocks noChangeAspect="1"/>
          </p:cNvPicPr>
          <p:nvPr/>
        </p:nvPicPr>
        <p:blipFill>
          <a:blip r:embed="rId4"/>
          <a:srcRect l="56187" t="11172"/>
          <a:stretch>
            <a:fillRect/>
          </a:stretch>
        </p:blipFill>
        <p:spPr bwMode="auto">
          <a:xfrm>
            <a:off x="3420534" y="1663701"/>
            <a:ext cx="2637367" cy="3553884"/>
          </a:xfrm>
          <a:prstGeom prst="rect">
            <a:avLst/>
          </a:prstGeom>
          <a:noFill/>
          <a:ln>
            <a:noFill/>
          </a:ln>
          <a:effectLst>
            <a:outerShdw blurRad="571500" dist="38100" dir="2700000" algn="ctr" rotWithShape="0">
              <a:srgbClr val="000000">
                <a:alpha val="6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1270" name="Rectangle 5" descr="Rectangle 13"/>
          <p:cNvSpPr>
            <a:spLocks/>
          </p:cNvSpPr>
          <p:nvPr/>
        </p:nvSpPr>
        <p:spPr bwMode="auto">
          <a:xfrm>
            <a:off x="3420533" y="4140201"/>
            <a:ext cx="2660651" cy="11303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pic>
        <p:nvPicPr>
          <p:cNvPr id="4" name="Picture 6" descr="Picture 12">
            <a:extLst>
              <a:ext uri="{FF2B5EF4-FFF2-40B4-BE49-F238E27FC236}">
                <a16:creationId xmlns:a16="http://schemas.microsoft.com/office/drawing/2014/main" id="{AA19CAC9-EA93-4915-B27D-E855CC593D2A}"/>
              </a:ext>
            </a:extLst>
          </p:cNvPr>
          <p:cNvPicPr>
            <a:picLocks noChangeAspect="1"/>
          </p:cNvPicPr>
          <p:nvPr/>
        </p:nvPicPr>
        <p:blipFill>
          <a:blip r:embed="rId5"/>
          <a:srcRect t="11172"/>
          <a:stretch>
            <a:fillRect/>
          </a:stretch>
        </p:blipFill>
        <p:spPr bwMode="auto">
          <a:xfrm>
            <a:off x="508001" y="1661585"/>
            <a:ext cx="2671233" cy="3558116"/>
          </a:xfrm>
          <a:prstGeom prst="rect">
            <a:avLst/>
          </a:prstGeom>
          <a:noFill/>
          <a:ln>
            <a:noFill/>
          </a:ln>
          <a:effectLst>
            <a:outerShdw blurRad="685800" dist="38100" dir="2700000" algn="ctr" rotWithShape="0">
              <a:srgbClr val="000000">
                <a:alpha val="6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pic>
      <p:sp>
        <p:nvSpPr>
          <p:cNvPr id="11272" name="Rectangle 7" descr="Rectangle 11"/>
          <p:cNvSpPr>
            <a:spLocks/>
          </p:cNvSpPr>
          <p:nvPr/>
        </p:nvSpPr>
        <p:spPr bwMode="auto">
          <a:xfrm>
            <a:off x="508000" y="4140200"/>
            <a:ext cx="2694517" cy="13208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1273" name="Text Box 8" descr="TextBox 15"/>
          <p:cNvSpPr txBox="1">
            <a:spLocks/>
          </p:cNvSpPr>
          <p:nvPr/>
        </p:nvSpPr>
        <p:spPr bwMode="auto">
          <a:xfrm>
            <a:off x="878840" y="4445000"/>
            <a:ext cx="1969770" cy="50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667">
                <a:solidFill>
                  <a:srgbClr val="FFFFFF"/>
                </a:solidFill>
                <a:latin typeface="Roboto Regular"/>
                <a:sym typeface="Roboto Regular"/>
              </a:rPr>
              <a:t>Flexibility</a:t>
            </a:r>
            <a:r>
              <a:rPr lang="en-US" altLang="en-US" sz="2667">
                <a:solidFill>
                  <a:srgbClr val="001350"/>
                </a:solidFill>
                <a:latin typeface="Roboto Regular"/>
                <a:sym typeface="Roboto Regular"/>
              </a:rPr>
              <a:t>	</a:t>
            </a:r>
            <a:endParaRPr lang="en-US" altLang="en-US" sz="2667">
              <a:solidFill>
                <a:srgbClr val="FFFFFF"/>
              </a:solidFill>
              <a:latin typeface="Roboto Regular"/>
              <a:sym typeface="Roboto Regular"/>
            </a:endParaRPr>
          </a:p>
        </p:txBody>
      </p:sp>
      <p:sp>
        <p:nvSpPr>
          <p:cNvPr id="11274" name="Rectangle 9" descr="Rectangle 18"/>
          <p:cNvSpPr>
            <a:spLocks/>
          </p:cNvSpPr>
          <p:nvPr/>
        </p:nvSpPr>
        <p:spPr bwMode="auto">
          <a:xfrm>
            <a:off x="0" y="-25400"/>
            <a:ext cx="12192000" cy="1422400"/>
          </a:xfrm>
          <a:prstGeom prst="rect">
            <a:avLst/>
          </a:prstGeom>
          <a:solidFill>
            <a:srgbClr val="0B173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1275" name="Rectangle 10" descr="Text Placeholder 9"/>
          <p:cNvSpPr>
            <a:spLocks noGrp="1"/>
          </p:cNvSpPr>
          <p:nvPr>
            <p:ph type="body" sz="quarter" idx="1"/>
          </p:nvPr>
        </p:nvSpPr>
        <p:spPr>
          <a:xfrm>
            <a:off x="914400" y="279401"/>
            <a:ext cx="10566400" cy="1130300"/>
          </a:xfrm>
        </p:spPr>
        <p:txBody>
          <a:bodyPr/>
          <a:lstStyle/>
          <a:p>
            <a:pPr algn="ctr" eaLnBrk="1">
              <a:spcBef>
                <a:spcPts val="1067"/>
              </a:spcBef>
              <a:buSzTx/>
              <a:buNone/>
            </a:pPr>
            <a:r>
              <a:rPr lang="en-US" altLang="en-US" sz="4800">
                <a:solidFill>
                  <a:srgbClr val="FFFFFF"/>
                </a:solidFill>
                <a:latin typeface="Roboto Light"/>
                <a:sym typeface="Roboto Light"/>
              </a:rPr>
              <a:t>Full blown Talent Crisis  </a:t>
            </a:r>
          </a:p>
        </p:txBody>
      </p:sp>
      <p:sp>
        <p:nvSpPr>
          <p:cNvPr id="11276" name="Text Box 11" descr="TextBox 19"/>
          <p:cNvSpPr txBox="1">
            <a:spLocks/>
          </p:cNvSpPr>
          <p:nvPr/>
        </p:nvSpPr>
        <p:spPr bwMode="auto">
          <a:xfrm>
            <a:off x="4143605" y="4445000"/>
            <a:ext cx="1189107" cy="50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667">
                <a:solidFill>
                  <a:srgbClr val="FFFFFF"/>
                </a:solidFill>
                <a:latin typeface="Roboto Regular"/>
                <a:sym typeface="Roboto Regular"/>
              </a:rPr>
              <a:t>Ageing</a:t>
            </a:r>
          </a:p>
        </p:txBody>
      </p:sp>
      <p:sp>
        <p:nvSpPr>
          <p:cNvPr id="11277" name="Text Box 12" descr="TextBox 20"/>
          <p:cNvSpPr txBox="1">
            <a:spLocks/>
          </p:cNvSpPr>
          <p:nvPr/>
        </p:nvSpPr>
        <p:spPr bwMode="auto">
          <a:xfrm>
            <a:off x="6785550" y="4095751"/>
            <a:ext cx="1719702" cy="913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667">
                <a:solidFill>
                  <a:srgbClr val="FFFFFF"/>
                </a:solidFill>
                <a:latin typeface="Roboto Regular"/>
                <a:sym typeface="Roboto Regular"/>
              </a:rPr>
              <a:t>Millennials</a:t>
            </a:r>
          </a:p>
          <a:p>
            <a:pPr algn="ctr" defTabSz="609585" fontAlgn="base" hangingPunct="0">
              <a:spcBef>
                <a:spcPct val="0"/>
              </a:spcBef>
              <a:spcAft>
                <a:spcPct val="0"/>
              </a:spcAft>
            </a:pPr>
            <a:r>
              <a:rPr lang="en-US" altLang="en-US" sz="2667">
                <a:solidFill>
                  <a:srgbClr val="FFFFFF"/>
                </a:solidFill>
                <a:latin typeface="Roboto Regular"/>
                <a:sym typeface="Roboto Regular"/>
              </a:rPr>
              <a:t>at work</a:t>
            </a:r>
          </a:p>
        </p:txBody>
      </p:sp>
      <p:sp>
        <p:nvSpPr>
          <p:cNvPr id="11278" name="Rectangle 13" descr="Rectangle 14"/>
          <p:cNvSpPr>
            <a:spLocks/>
          </p:cNvSpPr>
          <p:nvPr/>
        </p:nvSpPr>
        <p:spPr bwMode="auto">
          <a:xfrm>
            <a:off x="9154585" y="4004733"/>
            <a:ext cx="2694516" cy="14224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1279" name="Text Box 14" descr="TextBox 20"/>
          <p:cNvSpPr txBox="1">
            <a:spLocks/>
          </p:cNvSpPr>
          <p:nvPr/>
        </p:nvSpPr>
        <p:spPr bwMode="auto">
          <a:xfrm>
            <a:off x="9518039" y="4315884"/>
            <a:ext cx="1910458" cy="50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667">
                <a:solidFill>
                  <a:srgbClr val="FFFFFF"/>
                </a:solidFill>
                <a:latin typeface="Roboto Regular"/>
                <a:sym typeface="Roboto Regular"/>
              </a:rPr>
              <a:t>Immigration</a:t>
            </a:r>
          </a:p>
        </p:txBody>
      </p:sp>
    </p:spTree>
    <p:extLst>
      <p:ext uri="{BB962C8B-B14F-4D97-AF65-F5344CB8AC3E}">
        <p14:creationId xmlns:p14="http://schemas.microsoft.com/office/powerpoint/2010/main" val="69063509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descr="Text Placeholder 1"/>
          <p:cNvSpPr txBox="1">
            <a:spLocks/>
          </p:cNvSpPr>
          <p:nvPr/>
        </p:nvSpPr>
        <p:spPr bwMode="auto">
          <a:xfrm>
            <a:off x="508000" y="2738967"/>
            <a:ext cx="11684000"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ts val="1200"/>
              </a:spcBef>
              <a:spcAft>
                <a:spcPct val="0"/>
              </a:spcAft>
            </a:pPr>
            <a:r>
              <a:rPr lang="en-US" altLang="en-US" sz="6400">
                <a:solidFill>
                  <a:srgbClr val="FFFFFF"/>
                </a:solidFill>
                <a:latin typeface="Roboto Light"/>
                <a:sym typeface="Roboto Light"/>
              </a:rPr>
              <a:t>4 Macro employment trends   </a:t>
            </a:r>
          </a:p>
        </p:txBody>
      </p:sp>
    </p:spTree>
    <p:extLst>
      <p:ext uri="{BB962C8B-B14F-4D97-AF65-F5344CB8AC3E}">
        <p14:creationId xmlns:p14="http://schemas.microsoft.com/office/powerpoint/2010/main" val="165260810"/>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p:cNvSpPr>
          <p:nvPr/>
        </p:nvSpPr>
        <p:spPr bwMode="auto">
          <a:xfrm>
            <a:off x="4999567" y="2468034"/>
            <a:ext cx="1642757" cy="214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13333">
                <a:solidFill>
                  <a:srgbClr val="3F6797"/>
                </a:solidFill>
              </a:rPr>
              <a:t>%</a:t>
            </a:r>
          </a:p>
        </p:txBody>
      </p:sp>
      <p:sp>
        <p:nvSpPr>
          <p:cNvPr id="13315" name="Text Box 2" descr="Text Placeholder 1"/>
          <p:cNvSpPr txBox="1">
            <a:spLocks/>
          </p:cNvSpPr>
          <p:nvPr/>
        </p:nvSpPr>
        <p:spPr bwMode="auto">
          <a:xfrm>
            <a:off x="2254251" y="1943100"/>
            <a:ext cx="3909483"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20000">
                <a:solidFill>
                  <a:srgbClr val="4F81BD"/>
                </a:solidFill>
              </a:rPr>
              <a:t>85</a:t>
            </a:r>
          </a:p>
        </p:txBody>
      </p:sp>
      <p:sp>
        <p:nvSpPr>
          <p:cNvPr id="13316" name="Text Box 3" descr="TextBox 4"/>
          <p:cNvSpPr txBox="1">
            <a:spLocks/>
          </p:cNvSpPr>
          <p:nvPr/>
        </p:nvSpPr>
        <p:spPr bwMode="auto">
          <a:xfrm>
            <a:off x="6885518" y="2493433"/>
            <a:ext cx="4480983" cy="1815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3733">
                <a:solidFill>
                  <a:srgbClr val="FFFFFF"/>
                </a:solidFill>
                <a:latin typeface="Roboto Light"/>
                <a:sym typeface="Roboto Light"/>
              </a:rPr>
              <a:t>Of business’ value is derived from intangibles = people </a:t>
            </a:r>
          </a:p>
        </p:txBody>
      </p:sp>
    </p:spTree>
    <p:extLst>
      <p:ext uri="{BB962C8B-B14F-4D97-AF65-F5344CB8AC3E}">
        <p14:creationId xmlns:p14="http://schemas.microsoft.com/office/powerpoint/2010/main" val="74321852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p:cNvSpPr>
          <p:nvPr/>
        </p:nvSpPr>
        <p:spPr bwMode="auto">
          <a:xfrm>
            <a:off x="1735667" y="4373034"/>
            <a:ext cx="10388600" cy="1007533"/>
          </a:xfrm>
          <a:prstGeom prst="rect">
            <a:avLst/>
          </a:prstGeom>
          <a:solidFill>
            <a:srgbClr val="142B5B"/>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400">
                <a:solidFill>
                  <a:srgbClr val="FFFFFF"/>
                </a:solidFill>
              </a:rPr>
              <a:t> Number of employees 25k</a:t>
            </a:r>
          </a:p>
        </p:txBody>
      </p:sp>
      <p:sp>
        <p:nvSpPr>
          <p:cNvPr id="14339" name="Rectangle 3"/>
          <p:cNvSpPr>
            <a:spLocks/>
          </p:cNvSpPr>
          <p:nvPr/>
        </p:nvSpPr>
        <p:spPr bwMode="auto">
          <a:xfrm>
            <a:off x="1833034" y="2021418"/>
            <a:ext cx="10282767" cy="1007533"/>
          </a:xfrm>
          <a:prstGeom prst="rect">
            <a:avLst/>
          </a:prstGeom>
          <a:solidFill>
            <a:srgbClr val="142B5B"/>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400">
                <a:solidFill>
                  <a:srgbClr val="FFFFFF"/>
                </a:solidFill>
              </a:rPr>
              <a:t>Number of employees 118k</a:t>
            </a:r>
          </a:p>
        </p:txBody>
      </p:sp>
      <p:sp>
        <p:nvSpPr>
          <p:cNvPr id="14340" name="Rectangle 4"/>
          <p:cNvSpPr>
            <a:spLocks noGrp="1"/>
          </p:cNvSpPr>
          <p:nvPr>
            <p:ph type="body" sz="quarter" idx="1"/>
          </p:nvPr>
        </p:nvSpPr>
        <p:spPr>
          <a:xfrm>
            <a:off x="914400" y="177801"/>
            <a:ext cx="10566400" cy="1462617"/>
          </a:xfrm>
        </p:spPr>
        <p:txBody>
          <a:bodyPr/>
          <a:lstStyle/>
          <a:p>
            <a:pPr marL="0" indent="0" algn="ctr" eaLnBrk="1">
              <a:spcBef>
                <a:spcPts val="1200"/>
              </a:spcBef>
              <a:buSzTx/>
              <a:buNone/>
            </a:pPr>
            <a:r>
              <a:rPr lang="en-US" altLang="en-US" sz="4800">
                <a:solidFill>
                  <a:srgbClr val="FFFFFF"/>
                </a:solidFill>
                <a:latin typeface="Roboto Light"/>
                <a:sym typeface="Roboto Light"/>
              </a:rPr>
              <a:t>Return on Human Capital </a:t>
            </a:r>
          </a:p>
        </p:txBody>
      </p:sp>
      <p:pic>
        <p:nvPicPr>
          <p:cNvPr id="14341" name="Picture 2" descr="A picture containing first-aid kit&#10;&#10;Description generated with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869267"/>
            <a:ext cx="153246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11"/>
          <p:cNvGrpSpPr>
            <a:grpSpLocks/>
          </p:cNvGrpSpPr>
          <p:nvPr/>
        </p:nvGrpSpPr>
        <p:grpSpPr bwMode="auto">
          <a:xfrm>
            <a:off x="6096001" y="4432301"/>
            <a:ext cx="4262967" cy="886884"/>
            <a:chOff x="2974929" y="-80098"/>
            <a:chExt cx="1246414" cy="830323"/>
          </a:xfrm>
        </p:grpSpPr>
        <p:sp>
          <p:nvSpPr>
            <p:cNvPr id="14347" name="Rectangle 12"/>
            <p:cNvSpPr>
              <a:spLocks/>
            </p:cNvSpPr>
            <p:nvPr/>
          </p:nvSpPr>
          <p:spPr bwMode="auto">
            <a:xfrm>
              <a:off x="2974929" y="-41349"/>
              <a:ext cx="1246414" cy="754978"/>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latin typeface="Roboto Regular"/>
                <a:sym typeface="Roboto Regular"/>
              </a:endParaRPr>
            </a:p>
          </p:txBody>
        </p:sp>
        <p:sp>
          <p:nvSpPr>
            <p:cNvPr id="14348" name="Text Box 13"/>
            <p:cNvSpPr txBox="1">
              <a:spLocks/>
            </p:cNvSpPr>
            <p:nvPr/>
          </p:nvSpPr>
          <p:spPr bwMode="auto">
            <a:xfrm>
              <a:off x="2974929" y="-80098"/>
              <a:ext cx="1246414" cy="830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1867">
                  <a:solidFill>
                    <a:srgbClr val="FFFFFF"/>
                  </a:solidFill>
                  <a:latin typeface="Roboto Regular"/>
                  <a:sym typeface="Roboto Regular"/>
                </a:rPr>
                <a:t>Market cap per employee $21m</a:t>
              </a:r>
            </a:p>
          </p:txBody>
        </p:sp>
      </p:grpSp>
      <p:pic>
        <p:nvPicPr>
          <p:cNvPr id="14343" name="Picture 5" descr="A close up of a sign&#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69484"/>
            <a:ext cx="1659467" cy="165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4" name="Group 11"/>
          <p:cNvGrpSpPr>
            <a:grpSpLocks/>
          </p:cNvGrpSpPr>
          <p:nvPr/>
        </p:nvGrpSpPr>
        <p:grpSpPr bwMode="auto">
          <a:xfrm>
            <a:off x="6142567" y="2082801"/>
            <a:ext cx="4216400" cy="886884"/>
            <a:chOff x="2974929" y="-80098"/>
            <a:chExt cx="1246414" cy="830323"/>
          </a:xfrm>
        </p:grpSpPr>
        <p:sp>
          <p:nvSpPr>
            <p:cNvPr id="14345" name="Rectangle 12"/>
            <p:cNvSpPr>
              <a:spLocks/>
            </p:cNvSpPr>
            <p:nvPr/>
          </p:nvSpPr>
          <p:spPr bwMode="auto">
            <a:xfrm>
              <a:off x="2974929" y="-41349"/>
              <a:ext cx="1246414" cy="754978"/>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latin typeface="Roboto Regular"/>
                <a:sym typeface="Roboto Regular"/>
              </a:endParaRPr>
            </a:p>
          </p:txBody>
        </p:sp>
        <p:sp>
          <p:nvSpPr>
            <p:cNvPr id="14346" name="Text Box 13"/>
            <p:cNvSpPr txBox="1">
              <a:spLocks/>
            </p:cNvSpPr>
            <p:nvPr/>
          </p:nvSpPr>
          <p:spPr bwMode="auto">
            <a:xfrm>
              <a:off x="2974929" y="-80098"/>
              <a:ext cx="1246414" cy="830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1867">
                  <a:solidFill>
                    <a:srgbClr val="FFFFFF"/>
                  </a:solidFill>
                  <a:latin typeface="Roboto Regular"/>
                  <a:sym typeface="Roboto Regular"/>
                </a:rPr>
                <a:t>Market cap per employee $298k</a:t>
              </a:r>
            </a:p>
          </p:txBody>
        </p:sp>
      </p:grpSp>
    </p:spTree>
    <p:extLst>
      <p:ext uri="{BB962C8B-B14F-4D97-AF65-F5344CB8AC3E}">
        <p14:creationId xmlns:p14="http://schemas.microsoft.com/office/powerpoint/2010/main" val="132585731"/>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6485" y="0"/>
            <a:ext cx="6885516" cy="688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2" descr="Text Placeholder 5"/>
          <p:cNvSpPr>
            <a:spLocks noGrp="1"/>
          </p:cNvSpPr>
          <p:nvPr>
            <p:ph type="body" sz="quarter" idx="1"/>
          </p:nvPr>
        </p:nvSpPr>
        <p:spPr>
          <a:xfrm>
            <a:off x="812800" y="2209801"/>
            <a:ext cx="4267200" cy="1826684"/>
          </a:xfrm>
        </p:spPr>
        <p:txBody>
          <a:bodyPr/>
          <a:lstStyle/>
          <a:p>
            <a:pPr eaLnBrk="1">
              <a:spcBef>
                <a:spcPts val="1067"/>
              </a:spcBef>
              <a:buSzTx/>
              <a:buNone/>
            </a:pPr>
            <a:r>
              <a:rPr lang="en-US" altLang="en-US" sz="4800">
                <a:solidFill>
                  <a:srgbClr val="FFFFFF"/>
                </a:solidFill>
                <a:latin typeface="Roboto Light"/>
                <a:sym typeface="Roboto Light"/>
              </a:rPr>
              <a:t>Job</a:t>
            </a:r>
          </a:p>
          <a:p>
            <a:pPr eaLnBrk="1">
              <a:spcBef>
                <a:spcPts val="1067"/>
              </a:spcBef>
              <a:buSzTx/>
              <a:buNone/>
            </a:pPr>
            <a:r>
              <a:rPr lang="en-US" altLang="en-US" sz="4800">
                <a:solidFill>
                  <a:srgbClr val="FFFFFF"/>
                </a:solidFill>
                <a:latin typeface="Roboto Light"/>
                <a:sym typeface="Roboto Light"/>
              </a:rPr>
              <a:t>Polarisation</a:t>
            </a:r>
          </a:p>
        </p:txBody>
      </p:sp>
    </p:spTree>
    <p:extLst>
      <p:ext uri="{BB962C8B-B14F-4D97-AF65-F5344CB8AC3E}">
        <p14:creationId xmlns:p14="http://schemas.microsoft.com/office/powerpoint/2010/main" val="1881332998"/>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1697815" y="1848000"/>
            <a:ext cx="7226931" cy="1107996"/>
          </a:xfrm>
          <a:prstGeom prst="rect">
            <a:avLst/>
          </a:prstGeom>
          <a:noFill/>
        </p:spPr>
        <p:txBody>
          <a:bodyPr wrap="square" rtlCol="0">
            <a:spAutoFit/>
          </a:bodyPr>
          <a:lstStyle/>
          <a:p>
            <a:r>
              <a:rPr lang="en-GB" sz="6600" b="1" dirty="0" err="1" smtClean="0">
                <a:solidFill>
                  <a:srgbClr val="0F96C6"/>
                </a:solidFill>
              </a:rPr>
              <a:t>Rashik</a:t>
            </a:r>
            <a:r>
              <a:rPr lang="en-GB" sz="6600" b="1" dirty="0" smtClean="0">
                <a:solidFill>
                  <a:srgbClr val="0F96C6"/>
                </a:solidFill>
              </a:rPr>
              <a:t> </a:t>
            </a:r>
            <a:r>
              <a:rPr lang="en-GB" sz="6600" b="1" dirty="0" err="1" smtClean="0">
                <a:solidFill>
                  <a:srgbClr val="0F96C6"/>
                </a:solidFill>
              </a:rPr>
              <a:t>Parmar</a:t>
            </a:r>
            <a:r>
              <a:rPr lang="en-GB" sz="6600" b="1" dirty="0" smtClean="0">
                <a:solidFill>
                  <a:srgbClr val="0F96C6"/>
                </a:solidFill>
              </a:rPr>
              <a:t>, MBE</a:t>
            </a:r>
            <a:endParaRPr lang="en-GB" sz="6600" b="1" dirty="0">
              <a:solidFill>
                <a:srgbClr val="0F96C6"/>
              </a:solidFill>
            </a:endParaRPr>
          </a:p>
        </p:txBody>
      </p:sp>
      <p:sp>
        <p:nvSpPr>
          <p:cNvPr id="5" name="TextBox 4"/>
          <p:cNvSpPr txBox="1"/>
          <p:nvPr/>
        </p:nvSpPr>
        <p:spPr>
          <a:xfrm>
            <a:off x="1697815" y="2874663"/>
            <a:ext cx="10452732" cy="3139321"/>
          </a:xfrm>
          <a:prstGeom prst="rect">
            <a:avLst/>
          </a:prstGeom>
          <a:noFill/>
        </p:spPr>
        <p:txBody>
          <a:bodyPr wrap="square" rtlCol="0">
            <a:spAutoFit/>
          </a:bodyPr>
          <a:lstStyle/>
          <a:p>
            <a:r>
              <a:rPr lang="en-GB" sz="6600" b="1" dirty="0" smtClean="0">
                <a:solidFill>
                  <a:srgbClr val="0F96C6"/>
                </a:solidFill>
              </a:rPr>
              <a:t>Chair of the Employment and Skills Panel</a:t>
            </a:r>
            <a:r>
              <a:rPr lang="en-GB" sz="6600" b="1" dirty="0">
                <a:solidFill>
                  <a:srgbClr val="0F96C6"/>
                </a:solidFill>
              </a:rPr>
              <a:t>, </a:t>
            </a:r>
            <a:r>
              <a:rPr lang="en-GB" sz="6600" b="1" dirty="0" smtClean="0">
                <a:solidFill>
                  <a:srgbClr val="0F96C6"/>
                </a:solidFill>
              </a:rPr>
              <a:t>IBM </a:t>
            </a:r>
            <a:r>
              <a:rPr lang="en-GB" sz="6600" b="1" dirty="0">
                <a:solidFill>
                  <a:srgbClr val="0F96C6"/>
                </a:solidFill>
              </a:rPr>
              <a:t>Fellow and Vice President Technology</a:t>
            </a:r>
          </a:p>
        </p:txBody>
      </p:sp>
      <p:sp>
        <p:nvSpPr>
          <p:cNvPr id="11" name="Oval 10"/>
          <p:cNvSpPr>
            <a:spLocks noChangeAspect="1"/>
          </p:cNvSpPr>
          <p:nvPr/>
        </p:nvSpPr>
        <p:spPr>
          <a:xfrm>
            <a:off x="662765" y="2097198"/>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665309" y="3118361"/>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662765" y="4139524"/>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13" y="248919"/>
            <a:ext cx="1733204" cy="827116"/>
          </a:xfrm>
          <a:prstGeom prst="rect">
            <a:avLst/>
          </a:prstGeom>
        </p:spPr>
      </p:pic>
    </p:spTree>
    <p:extLst>
      <p:ext uri="{BB962C8B-B14F-4D97-AF65-F5344CB8AC3E}">
        <p14:creationId xmlns:p14="http://schemas.microsoft.com/office/powerpoint/2010/main" val="8249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franck-v-795970-unsplash.jpg"/>
          <p:cNvPicPr>
            <a:picLocks noChangeAspect="1"/>
          </p:cNvPicPr>
          <p:nvPr/>
        </p:nvPicPr>
        <p:blipFill>
          <a:blip r:embed="rId2">
            <a:extLst>
              <a:ext uri="{28A0092B-C50C-407E-A947-70E740481C1C}">
                <a14:useLocalDpi xmlns:a14="http://schemas.microsoft.com/office/drawing/2010/main" val="0"/>
              </a:ext>
            </a:extLst>
          </a:blip>
          <a:srcRect t="7253" b="27042"/>
          <a:stretch>
            <a:fillRect/>
          </a:stretch>
        </p:blipFill>
        <p:spPr bwMode="auto">
          <a:xfrm>
            <a:off x="31751" y="-91018"/>
            <a:ext cx="12126383" cy="70400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descr="Rectangle 11">
            <a:extLst>
              <a:ext uri="{FF2B5EF4-FFF2-40B4-BE49-F238E27FC236}">
                <a16:creationId xmlns:a16="http://schemas.microsoft.com/office/drawing/2014/main" id="{3AC59417-8A25-4533-9F07-D402FC5523FE}"/>
              </a:ext>
            </a:extLst>
          </p:cNvPr>
          <p:cNvSpPr>
            <a:spLocks/>
          </p:cNvSpPr>
          <p:nvPr/>
        </p:nvSpPr>
        <p:spPr bwMode="auto">
          <a:xfrm>
            <a:off x="0" y="0"/>
            <a:ext cx="12192000" cy="6858000"/>
          </a:xfrm>
          <a:prstGeom prst="rect">
            <a:avLst/>
          </a:prstGeom>
          <a:solidFill>
            <a:srgbClr val="0B1731">
              <a:alpha val="28297"/>
            </a:srgbClr>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6388" name="Rectangle 3" descr="Text Placeholder 7"/>
          <p:cNvSpPr>
            <a:spLocks noGrp="1"/>
          </p:cNvSpPr>
          <p:nvPr>
            <p:ph type="body" sz="quarter" idx="1"/>
          </p:nvPr>
        </p:nvSpPr>
        <p:spPr>
          <a:xfrm>
            <a:off x="982133" y="1227668"/>
            <a:ext cx="4978400" cy="2950633"/>
          </a:xfrm>
        </p:spPr>
        <p:txBody>
          <a:bodyPr/>
          <a:lstStyle/>
          <a:p>
            <a:pPr eaLnBrk="1">
              <a:spcBef>
                <a:spcPts val="1067"/>
              </a:spcBef>
              <a:buSzTx/>
              <a:buNone/>
            </a:pPr>
            <a:r>
              <a:rPr lang="en-US" altLang="en-US" sz="4800">
                <a:solidFill>
                  <a:srgbClr val="FFFFFF"/>
                </a:solidFill>
                <a:latin typeface="Roboto Light"/>
                <a:sym typeface="Roboto Light"/>
              </a:rPr>
              <a:t>AI &amp; </a:t>
            </a:r>
          </a:p>
          <a:p>
            <a:pPr eaLnBrk="1">
              <a:spcBef>
                <a:spcPts val="1067"/>
              </a:spcBef>
              <a:buSzTx/>
              <a:buNone/>
            </a:pPr>
            <a:r>
              <a:rPr lang="en-US" altLang="en-US" sz="4800">
                <a:solidFill>
                  <a:srgbClr val="FFFFFF"/>
                </a:solidFill>
                <a:latin typeface="Roboto Light"/>
                <a:sym typeface="Roboto Light"/>
              </a:rPr>
              <a:t>Machine learning</a:t>
            </a:r>
          </a:p>
        </p:txBody>
      </p:sp>
    </p:spTree>
    <p:extLst>
      <p:ext uri="{BB962C8B-B14F-4D97-AF65-F5344CB8AC3E}">
        <p14:creationId xmlns:p14="http://schemas.microsoft.com/office/powerpoint/2010/main" val="328927766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descr="Rectangle 14"/>
          <p:cNvSpPr>
            <a:spLocks/>
          </p:cNvSpPr>
          <p:nvPr/>
        </p:nvSpPr>
        <p:spPr bwMode="auto">
          <a:xfrm>
            <a:off x="6297085" y="3949701"/>
            <a:ext cx="2694516" cy="15113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7411" name="Rectangle 5" descr="Rectangle 13"/>
          <p:cNvSpPr>
            <a:spLocks/>
          </p:cNvSpPr>
          <p:nvPr/>
        </p:nvSpPr>
        <p:spPr bwMode="auto">
          <a:xfrm>
            <a:off x="3420533" y="4140201"/>
            <a:ext cx="2660651" cy="11303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7412" name="Rectangle 9" descr="Rectangle 18"/>
          <p:cNvSpPr>
            <a:spLocks/>
          </p:cNvSpPr>
          <p:nvPr/>
        </p:nvSpPr>
        <p:spPr bwMode="auto">
          <a:xfrm>
            <a:off x="0" y="-25400"/>
            <a:ext cx="12192000" cy="1422400"/>
          </a:xfrm>
          <a:prstGeom prst="rect">
            <a:avLst/>
          </a:prstGeom>
          <a:solidFill>
            <a:srgbClr val="0B173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17413" name="Rectangle 10" descr="Text Placeholder 9"/>
          <p:cNvSpPr>
            <a:spLocks noGrp="1"/>
          </p:cNvSpPr>
          <p:nvPr>
            <p:ph type="body" sz="quarter" idx="1"/>
          </p:nvPr>
        </p:nvSpPr>
        <p:spPr>
          <a:xfrm>
            <a:off x="914400" y="279401"/>
            <a:ext cx="10566400" cy="1130300"/>
          </a:xfrm>
        </p:spPr>
        <p:txBody>
          <a:bodyPr/>
          <a:lstStyle/>
          <a:p>
            <a:pPr algn="ctr" eaLnBrk="1">
              <a:spcBef>
                <a:spcPts val="1067"/>
              </a:spcBef>
              <a:buSzTx/>
              <a:buNone/>
            </a:pPr>
            <a:r>
              <a:rPr lang="en-US" altLang="en-US" sz="4800">
                <a:solidFill>
                  <a:srgbClr val="FFFFFF"/>
                </a:solidFill>
                <a:latin typeface="Roboto Light"/>
                <a:sym typeface="Roboto Light"/>
              </a:rPr>
              <a:t>Tech always destroys jobs  </a:t>
            </a:r>
          </a:p>
        </p:txBody>
      </p:sp>
      <p:sp>
        <p:nvSpPr>
          <p:cNvPr id="17414" name="Rectangle 13" descr="Rectangle 14"/>
          <p:cNvSpPr>
            <a:spLocks/>
          </p:cNvSpPr>
          <p:nvPr/>
        </p:nvSpPr>
        <p:spPr bwMode="auto">
          <a:xfrm>
            <a:off x="9154585" y="4004733"/>
            <a:ext cx="2694516" cy="1422400"/>
          </a:xfrm>
          <a:prstGeom prst="rect">
            <a:avLst/>
          </a:prstGeom>
          <a:solidFill>
            <a:srgbClr val="0B1731">
              <a:alpha val="78038"/>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pic>
        <p:nvPicPr>
          <p:cNvPr id="17415"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184" y="1350434"/>
            <a:ext cx="3945467" cy="444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341454"/>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descr="TextBox 8"/>
          <p:cNvSpPr txBox="1">
            <a:spLocks/>
          </p:cNvSpPr>
          <p:nvPr/>
        </p:nvSpPr>
        <p:spPr bwMode="auto">
          <a:xfrm>
            <a:off x="5903385" y="2302934"/>
            <a:ext cx="5971116"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US" altLang="en-US" sz="3200">
                <a:solidFill>
                  <a:srgbClr val="FFFFFF"/>
                </a:solidFill>
              </a:rPr>
              <a:t>Education has to change </a:t>
            </a:r>
          </a:p>
          <a:p>
            <a:pPr defTabSz="609585" eaLnBrk="0" fontAlgn="base" hangingPunct="0">
              <a:spcBef>
                <a:spcPct val="0"/>
              </a:spcBef>
              <a:spcAft>
                <a:spcPct val="0"/>
              </a:spcAft>
            </a:pPr>
            <a:r>
              <a:rPr lang="en-US" altLang="en-US" sz="3200">
                <a:solidFill>
                  <a:srgbClr val="FFFFFF"/>
                </a:solidFill>
              </a:rPr>
              <a:t>Exam factories to life-long learning    </a:t>
            </a:r>
          </a:p>
        </p:txBody>
      </p:sp>
      <p:pic>
        <p:nvPicPr>
          <p:cNvPr id="18435" name="Picture 2" descr="A group of people sitting at a table&#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3" y="-19051"/>
            <a:ext cx="6047317"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762521"/>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person wearing a suit and tie&#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520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3"/>
          <p:cNvSpPr txBox="1">
            <a:spLocks noChangeArrowheads="1"/>
          </p:cNvSpPr>
          <p:nvPr/>
        </p:nvSpPr>
        <p:spPr bwMode="auto">
          <a:xfrm>
            <a:off x="5422900" y="1123951"/>
            <a:ext cx="60596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GB" altLang="en-US" sz="2400">
                <a:solidFill>
                  <a:srgbClr val="FFFFFF"/>
                </a:solidFill>
              </a:rPr>
              <a:t>There is an old Chinese curse that says…</a:t>
            </a:r>
          </a:p>
          <a:p>
            <a:pPr defTabSz="609585" eaLnBrk="0" fontAlgn="base" hangingPunct="0">
              <a:spcBef>
                <a:spcPct val="0"/>
              </a:spcBef>
              <a:spcAft>
                <a:spcPct val="0"/>
              </a:spcAft>
            </a:pPr>
            <a:r>
              <a:rPr lang="en-GB" altLang="en-US" sz="3200">
                <a:solidFill>
                  <a:srgbClr val="4F81BD"/>
                </a:solidFill>
              </a:rPr>
              <a:t>“May he live in interesting times”</a:t>
            </a:r>
          </a:p>
        </p:txBody>
      </p:sp>
      <p:sp>
        <p:nvSpPr>
          <p:cNvPr id="19460" name="TextBox 4"/>
          <p:cNvSpPr txBox="1">
            <a:spLocks noChangeArrowheads="1"/>
          </p:cNvSpPr>
          <p:nvPr/>
        </p:nvSpPr>
        <p:spPr bwMode="auto">
          <a:xfrm>
            <a:off x="5422901" y="2755900"/>
            <a:ext cx="596830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GB" altLang="en-US" sz="2400">
                <a:solidFill>
                  <a:srgbClr val="FFFFFF"/>
                </a:solidFill>
              </a:rPr>
              <a:t>Like it or not, we live in interesting times. </a:t>
            </a:r>
          </a:p>
          <a:p>
            <a:pPr defTabSz="609585" eaLnBrk="0" fontAlgn="base" hangingPunct="0">
              <a:spcBef>
                <a:spcPct val="0"/>
              </a:spcBef>
              <a:spcAft>
                <a:spcPct val="0"/>
              </a:spcAft>
            </a:pPr>
            <a:r>
              <a:rPr lang="en-GB" altLang="en-US" sz="2400">
                <a:solidFill>
                  <a:srgbClr val="FFFFFF"/>
                </a:solidFill>
              </a:rPr>
              <a:t>They are times of danger and uncertainty; </a:t>
            </a:r>
          </a:p>
          <a:p>
            <a:pPr defTabSz="609585" eaLnBrk="0" fontAlgn="base" hangingPunct="0">
              <a:spcBef>
                <a:spcPct val="0"/>
              </a:spcBef>
              <a:spcAft>
                <a:spcPct val="0"/>
              </a:spcAft>
            </a:pPr>
            <a:r>
              <a:rPr lang="en-GB" altLang="en-US" sz="2400">
                <a:solidFill>
                  <a:srgbClr val="FFFFFF"/>
                </a:solidFill>
              </a:rPr>
              <a:t>but they are also the most creative of any </a:t>
            </a:r>
          </a:p>
          <a:p>
            <a:pPr defTabSz="609585" eaLnBrk="0" fontAlgn="base" hangingPunct="0">
              <a:spcBef>
                <a:spcPct val="0"/>
              </a:spcBef>
              <a:spcAft>
                <a:spcPct val="0"/>
              </a:spcAft>
            </a:pPr>
            <a:r>
              <a:rPr lang="en-GB" altLang="en-US" sz="2400">
                <a:solidFill>
                  <a:srgbClr val="FFFFFF"/>
                </a:solidFill>
              </a:rPr>
              <a:t>time in the history of mankind.</a:t>
            </a:r>
          </a:p>
          <a:p>
            <a:pPr defTabSz="609585" eaLnBrk="0" fontAlgn="base" hangingPunct="0">
              <a:spcBef>
                <a:spcPct val="0"/>
              </a:spcBef>
              <a:spcAft>
                <a:spcPct val="0"/>
              </a:spcAft>
            </a:pPr>
            <a:r>
              <a:rPr lang="en-GB" altLang="en-US" sz="2400">
                <a:solidFill>
                  <a:srgbClr val="FFFFFF"/>
                </a:solidFill>
              </a:rPr>
              <a:t/>
            </a:r>
            <a:br>
              <a:rPr lang="en-GB" altLang="en-US" sz="2400">
                <a:solidFill>
                  <a:srgbClr val="FFFFFF"/>
                </a:solidFill>
              </a:rPr>
            </a:br>
            <a:endParaRPr lang="en-GB" altLang="en-US" sz="2400">
              <a:solidFill>
                <a:srgbClr val="FFFFFF"/>
              </a:solidFill>
            </a:endParaRPr>
          </a:p>
        </p:txBody>
      </p:sp>
    </p:spTree>
    <p:extLst>
      <p:ext uri="{BB962C8B-B14F-4D97-AF65-F5344CB8AC3E}">
        <p14:creationId xmlns:p14="http://schemas.microsoft.com/office/powerpoint/2010/main" val="18382360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descr="Text Placeholder 1"/>
          <p:cNvSpPr txBox="1">
            <a:spLocks/>
          </p:cNvSpPr>
          <p:nvPr/>
        </p:nvSpPr>
        <p:spPr bwMode="auto">
          <a:xfrm>
            <a:off x="254000" y="1797051"/>
            <a:ext cx="11684000" cy="2215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ts val="1200"/>
              </a:spcBef>
              <a:spcAft>
                <a:spcPct val="0"/>
              </a:spcAft>
            </a:pPr>
            <a:r>
              <a:rPr lang="en-US" altLang="en-US" sz="6400">
                <a:solidFill>
                  <a:srgbClr val="FFFFFF"/>
                </a:solidFill>
                <a:latin typeface="Roboto Light"/>
                <a:sym typeface="Roboto Light"/>
              </a:rPr>
              <a:t>The Formula For Success</a:t>
            </a:r>
          </a:p>
          <a:p>
            <a:pPr algn="ctr" defTabSz="609585" fontAlgn="base" hangingPunct="0">
              <a:spcBef>
                <a:spcPts val="1200"/>
              </a:spcBef>
              <a:spcAft>
                <a:spcPct val="0"/>
              </a:spcAft>
            </a:pPr>
            <a:r>
              <a:rPr lang="en-US" altLang="en-US" sz="6400">
                <a:solidFill>
                  <a:srgbClr val="4F81BD"/>
                </a:solidFill>
                <a:latin typeface="Roboto Light"/>
                <a:sym typeface="Roboto Light"/>
              </a:rPr>
              <a:t>AED=P</a:t>
            </a:r>
            <a:r>
              <a:rPr lang="en-US" altLang="en-US" sz="6400">
                <a:solidFill>
                  <a:srgbClr val="FFFFFF"/>
                </a:solidFill>
                <a:latin typeface="Roboto Light"/>
                <a:sym typeface="Roboto Light"/>
              </a:rPr>
              <a:t> </a:t>
            </a:r>
          </a:p>
        </p:txBody>
      </p:sp>
    </p:spTree>
    <p:extLst>
      <p:ext uri="{BB962C8B-B14F-4D97-AF65-F5344CB8AC3E}">
        <p14:creationId xmlns:p14="http://schemas.microsoft.com/office/powerpoint/2010/main" val="1607429961"/>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p:cNvSpPr>
          <p:nvPr/>
        </p:nvSpPr>
        <p:spPr bwMode="auto">
          <a:xfrm>
            <a:off x="4999567" y="2468034"/>
            <a:ext cx="123175" cy="214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endParaRPr lang="en-US" altLang="en-US" sz="13333">
              <a:solidFill>
                <a:srgbClr val="3F6797"/>
              </a:solidFill>
            </a:endParaRPr>
          </a:p>
        </p:txBody>
      </p:sp>
      <p:sp>
        <p:nvSpPr>
          <p:cNvPr id="21507" name="Text Box 2" descr="Text Placeholder 1"/>
          <p:cNvSpPr txBox="1">
            <a:spLocks/>
          </p:cNvSpPr>
          <p:nvPr/>
        </p:nvSpPr>
        <p:spPr bwMode="auto">
          <a:xfrm>
            <a:off x="2254251" y="1943101"/>
            <a:ext cx="3909483"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20000">
                <a:solidFill>
                  <a:srgbClr val="4F81BD"/>
                </a:solidFill>
              </a:rPr>
              <a:t>A =</a:t>
            </a:r>
          </a:p>
        </p:txBody>
      </p:sp>
      <p:sp>
        <p:nvSpPr>
          <p:cNvPr id="21508" name="Text Box 3" descr="TextBox 4"/>
          <p:cNvSpPr txBox="1">
            <a:spLocks/>
          </p:cNvSpPr>
          <p:nvPr/>
        </p:nvSpPr>
        <p:spPr bwMode="auto">
          <a:xfrm>
            <a:off x="6383867" y="2876551"/>
            <a:ext cx="4480984"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6400">
                <a:solidFill>
                  <a:srgbClr val="FFFFFF"/>
                </a:solidFill>
                <a:latin typeface="Roboto Light"/>
                <a:sym typeface="Roboto Light"/>
              </a:rPr>
              <a:t>Attraction  </a:t>
            </a:r>
          </a:p>
        </p:txBody>
      </p:sp>
    </p:spTree>
    <p:extLst>
      <p:ext uri="{BB962C8B-B14F-4D97-AF65-F5344CB8AC3E}">
        <p14:creationId xmlns:p14="http://schemas.microsoft.com/office/powerpoint/2010/main" val="195795968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Text Placeholder 2"/>
          <p:cNvSpPr>
            <a:spLocks noGrp="1"/>
          </p:cNvSpPr>
          <p:nvPr>
            <p:ph type="body" sz="quarter" idx="1"/>
          </p:nvPr>
        </p:nvSpPr>
        <p:spPr>
          <a:xfrm>
            <a:off x="431800" y="2565400"/>
            <a:ext cx="5486400" cy="711200"/>
          </a:xfrm>
        </p:spPr>
        <p:txBody>
          <a:bodyPr/>
          <a:lstStyle/>
          <a:p>
            <a:pPr marL="368291" indent="-368291" algn="ctr" defTabSz="493172" eaLnBrk="1">
              <a:spcBef>
                <a:spcPts val="800"/>
              </a:spcBef>
              <a:buSzTx/>
              <a:buNone/>
            </a:pPr>
            <a:r>
              <a:rPr lang="en-US" altLang="en-US" sz="3867">
                <a:solidFill>
                  <a:srgbClr val="FFFFFF"/>
                </a:solidFill>
                <a:latin typeface="Roboto Light"/>
                <a:sym typeface="Roboto Light"/>
              </a:rPr>
              <a:t>Employer Branding</a:t>
            </a:r>
          </a:p>
        </p:txBody>
      </p:sp>
      <p:pic>
        <p:nvPicPr>
          <p:cNvPr id="22531" name="Picture 2" descr="A close up of text on a white background&#10;&#10;Description generated with very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133" y="0"/>
            <a:ext cx="63859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12277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p:cNvSpPr>
          <p:nvPr/>
        </p:nvSpPr>
        <p:spPr bwMode="auto">
          <a:xfrm>
            <a:off x="9537700" y="2277534"/>
            <a:ext cx="1642757" cy="214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13333">
                <a:solidFill>
                  <a:srgbClr val="3F6797"/>
                </a:solidFill>
              </a:rPr>
              <a:t>%</a:t>
            </a:r>
          </a:p>
        </p:txBody>
      </p:sp>
      <p:sp>
        <p:nvSpPr>
          <p:cNvPr id="23555" name="Text Box 2" descr="Text Placeholder 1"/>
          <p:cNvSpPr txBox="1">
            <a:spLocks/>
          </p:cNvSpPr>
          <p:nvPr/>
        </p:nvSpPr>
        <p:spPr bwMode="auto">
          <a:xfrm>
            <a:off x="6479117" y="1521884"/>
            <a:ext cx="3909483"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20000">
                <a:solidFill>
                  <a:srgbClr val="4F81BD"/>
                </a:solidFill>
              </a:rPr>
              <a:t>80</a:t>
            </a:r>
          </a:p>
        </p:txBody>
      </p:sp>
      <p:sp>
        <p:nvSpPr>
          <p:cNvPr id="23556" name="Text Box 3" descr="TextBox 4"/>
          <p:cNvSpPr txBox="1">
            <a:spLocks/>
          </p:cNvSpPr>
          <p:nvPr/>
        </p:nvSpPr>
        <p:spPr bwMode="auto">
          <a:xfrm>
            <a:off x="912284" y="2084917"/>
            <a:ext cx="4993216" cy="18980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5867">
                <a:solidFill>
                  <a:srgbClr val="FFFFFF"/>
                </a:solidFill>
                <a:latin typeface="Roboto Light"/>
                <a:sym typeface="Roboto Light"/>
              </a:rPr>
              <a:t>Candidate experience</a:t>
            </a:r>
          </a:p>
        </p:txBody>
      </p:sp>
    </p:spTree>
    <p:extLst>
      <p:ext uri="{BB962C8B-B14F-4D97-AF65-F5344CB8AC3E}">
        <p14:creationId xmlns:p14="http://schemas.microsoft.com/office/powerpoint/2010/main" val="3851874397"/>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descr="Text Placeholder 1"/>
          <p:cNvSpPr txBox="1">
            <a:spLocks/>
          </p:cNvSpPr>
          <p:nvPr/>
        </p:nvSpPr>
        <p:spPr bwMode="auto">
          <a:xfrm>
            <a:off x="431801" y="353484"/>
            <a:ext cx="3983567" cy="913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ts val="1200"/>
              </a:spcBef>
              <a:spcAft>
                <a:spcPct val="0"/>
              </a:spcAft>
            </a:pPr>
            <a:r>
              <a:rPr lang="en-US" altLang="en-US" sz="5333">
                <a:solidFill>
                  <a:srgbClr val="FFFFFF"/>
                </a:solidFill>
                <a:latin typeface="Roboto Light"/>
                <a:sym typeface="Roboto Light"/>
              </a:rPr>
              <a:t>Interviews? </a:t>
            </a:r>
          </a:p>
        </p:txBody>
      </p:sp>
      <p:pic>
        <p:nvPicPr>
          <p:cNvPr id="24579" name="Picture 2" descr="Image result for intervi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84" y="1411817"/>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A person sitting in a chair&#10;&#10;Description generated with very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2118785"/>
            <a:ext cx="3970867" cy="26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A person wearing a suit and tie&#10;&#10;Description generated with very high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217" y="2851151"/>
            <a:ext cx="3970867" cy="263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201046"/>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p:cNvSpPr>
          <p:nvPr/>
        </p:nvSpPr>
        <p:spPr bwMode="auto">
          <a:xfrm>
            <a:off x="4999567" y="2468034"/>
            <a:ext cx="123175" cy="214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endParaRPr lang="en-US" altLang="en-US" sz="13333">
              <a:solidFill>
                <a:srgbClr val="3F6797"/>
              </a:solidFill>
            </a:endParaRPr>
          </a:p>
        </p:txBody>
      </p:sp>
      <p:sp>
        <p:nvSpPr>
          <p:cNvPr id="25603" name="Text Box 2" descr="Text Placeholder 1"/>
          <p:cNvSpPr txBox="1">
            <a:spLocks/>
          </p:cNvSpPr>
          <p:nvPr/>
        </p:nvSpPr>
        <p:spPr bwMode="auto">
          <a:xfrm>
            <a:off x="1583267" y="1756834"/>
            <a:ext cx="4417484"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20000">
                <a:solidFill>
                  <a:srgbClr val="4F81BD"/>
                </a:solidFill>
              </a:rPr>
              <a:t>E =</a:t>
            </a:r>
          </a:p>
        </p:txBody>
      </p:sp>
      <p:sp>
        <p:nvSpPr>
          <p:cNvPr id="25604" name="Text Box 3" descr="TextBox 4"/>
          <p:cNvSpPr txBox="1">
            <a:spLocks/>
          </p:cNvSpPr>
          <p:nvPr/>
        </p:nvSpPr>
        <p:spPr bwMode="auto">
          <a:xfrm>
            <a:off x="5973233" y="2791885"/>
            <a:ext cx="5088467"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6400">
                <a:solidFill>
                  <a:srgbClr val="FFFFFF"/>
                </a:solidFill>
                <a:latin typeface="Roboto Light"/>
                <a:sym typeface="Roboto Light"/>
              </a:rPr>
              <a:t>Engagement    </a:t>
            </a:r>
          </a:p>
        </p:txBody>
      </p:sp>
    </p:spTree>
    <p:extLst>
      <p:ext uri="{BB962C8B-B14F-4D97-AF65-F5344CB8AC3E}">
        <p14:creationId xmlns:p14="http://schemas.microsoft.com/office/powerpoint/2010/main" val="28172146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358319" y="1304931"/>
            <a:ext cx="63627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prstClr val="white"/>
                </a:solidFill>
                <a:effectLst/>
                <a:uLnTx/>
                <a:uFillTx/>
                <a:latin typeface="Calibri" panose="020F0502020204030204"/>
                <a:ea typeface="+mn-ea"/>
                <a:cs typeface="+mn-cs"/>
              </a:rPr>
              <a:t>Leeds City Region</a:t>
            </a:r>
            <a:endParaRPr kumimoji="0" lang="en-GB"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58319" y="2648224"/>
            <a:ext cx="6172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1" u="none" strike="noStrike" kern="1200" cap="none" spc="0" normalizeH="0" baseline="0" noProof="0" dirty="0" smtClean="0">
                <a:ln>
                  <a:noFill/>
                </a:ln>
                <a:solidFill>
                  <a:srgbClr val="039DCD"/>
                </a:solidFill>
                <a:effectLst/>
                <a:uLnTx/>
                <a:uFillTx/>
                <a:latin typeface="Calibri" panose="020F0502020204030204"/>
                <a:ea typeface="+mn-ea"/>
                <a:cs typeface="+mn-cs"/>
              </a:rPr>
              <a:t>Skills Network</a:t>
            </a:r>
            <a:endParaRPr kumimoji="0" lang="en-GB" sz="6600" b="1" i="1" u="none" strike="noStrike" kern="1200" cap="none" spc="0" normalizeH="0" baseline="0" noProof="0" dirty="0">
              <a:ln>
                <a:noFill/>
              </a:ln>
              <a:solidFill>
                <a:srgbClr val="039DCD"/>
              </a:solidFill>
              <a:effectLst/>
              <a:uLnTx/>
              <a:uFillTx/>
              <a:latin typeface="Calibri" panose="020F0502020204030204"/>
              <a:ea typeface="+mn-ea"/>
              <a:cs typeface="+mn-cs"/>
            </a:endParaRPr>
          </a:p>
        </p:txBody>
      </p:sp>
      <p:sp>
        <p:nvSpPr>
          <p:cNvPr id="6" name="TextBox 5"/>
          <p:cNvSpPr txBox="1"/>
          <p:nvPr/>
        </p:nvSpPr>
        <p:spPr>
          <a:xfrm>
            <a:off x="1143500" y="3764543"/>
            <a:ext cx="8604471"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smtClean="0">
                <a:ln>
                  <a:noFill/>
                </a:ln>
                <a:solidFill>
                  <a:prstClr val="white"/>
                </a:solidFill>
                <a:effectLst/>
                <a:uLnTx/>
                <a:uFillTx/>
                <a:latin typeface="Calibri" panose="020F0502020204030204"/>
                <a:ea typeface="+mn-ea"/>
                <a:cs typeface="+mn-cs"/>
              </a:rPr>
              <a:t>SHOWCASE</a:t>
            </a:r>
            <a:endParaRPr kumimoji="0" lang="en-GB" sz="13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p:cNvSpPr>
            <a:spLocks noChangeAspect="1"/>
          </p:cNvSpPr>
          <p:nvPr/>
        </p:nvSpPr>
        <p:spPr>
          <a:xfrm>
            <a:off x="6964489"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a:spLocks noChangeAspect="1"/>
          </p:cNvSpPr>
          <p:nvPr/>
        </p:nvSpPr>
        <p:spPr>
          <a:xfrm>
            <a:off x="8045080"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9125671"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a:spLocks noChangeAspect="1"/>
          </p:cNvSpPr>
          <p:nvPr/>
        </p:nvSpPr>
        <p:spPr>
          <a:xfrm>
            <a:off x="10206262" y="2897422"/>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54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2000"/>
                            </p:stCondLst>
                            <p:childTnLst>
                              <p:par>
                                <p:cTn id="21" presetID="26" presetClass="emph" presetSubtype="0" fill="hold" grpId="0" nodeType="afterEffect">
                                  <p:stCondLst>
                                    <p:cond delay="0"/>
                                  </p:stCondLst>
                                  <p:childTnLst>
                                    <p:animEffect transition="out" filter="fade">
                                      <p:cBhvr>
                                        <p:cTn id="22" dur="500" tmFilter="0, 0; .2, .5; .8, .5; 1, 0"/>
                                        <p:tgtEl>
                                          <p:spTgt spid="11"/>
                                        </p:tgtEl>
                                      </p:cBhvr>
                                    </p:animEffect>
                                    <p:animScale>
                                      <p:cBhvr>
                                        <p:cTn id="23" dur="250" autoRev="1" fill="hold"/>
                                        <p:tgtEl>
                                          <p:spTgt spid="11"/>
                                        </p:tgtEl>
                                      </p:cBhvr>
                                      <p:by x="105000" y="105000"/>
                                    </p:animScale>
                                  </p:childTnLst>
                                </p:cTn>
                              </p:par>
                            </p:childTnLst>
                          </p:cTn>
                        </p:par>
                        <p:par>
                          <p:cTn id="24" fill="hold">
                            <p:stCondLst>
                              <p:cond delay="2500"/>
                            </p:stCondLst>
                            <p:childTnLst>
                              <p:par>
                                <p:cTn id="25" presetID="26" presetClass="emph" presetSubtype="0" fill="hold" grpId="0" nodeType="after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3000"/>
                            </p:stCondLst>
                            <p:childTnLst>
                              <p:par>
                                <p:cTn id="29" presetID="26" presetClass="emph" presetSubtype="0" fill="hold" grpId="0" nodeType="after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11" grpId="0" animBg="1"/>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Picture 5"/>
          <p:cNvPicPr>
            <a:picLocks noChangeAspect="1"/>
          </p:cNvPicPr>
          <p:nvPr/>
        </p:nvPicPr>
        <p:blipFill>
          <a:blip r:embed="rId2">
            <a:extLst>
              <a:ext uri="{28A0092B-C50C-407E-A947-70E740481C1C}">
                <a14:useLocalDpi xmlns:a14="http://schemas.microsoft.com/office/drawing/2010/main" val="0"/>
              </a:ext>
            </a:extLst>
          </a:blip>
          <a:srcRect l="18414" t="11011" b="5951"/>
          <a:stretch>
            <a:fillRect/>
          </a:stretch>
        </p:blipFill>
        <p:spPr bwMode="auto">
          <a:xfrm>
            <a:off x="0" y="0"/>
            <a:ext cx="12192000" cy="7086600"/>
          </a:xfrm>
          <a:prstGeom prst="rect">
            <a:avLst/>
          </a:prstGeom>
          <a:noFill/>
          <a:ln>
            <a:noFill/>
          </a:ln>
          <a:effectLst/>
          <a:extLst>
            <a:ext uri="{909E8E84-426E-40DD-AFC4-6F175D3DCCD1}">
              <a14:hiddenFill xmlns:a14="http://schemas.microsoft.com/office/drawing/2010/main">
                <a:solidFill>
                  <a:srgbClr val="FFFFFF">
                    <a:alpha val="98038"/>
                  </a:srgbClr>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Rectangle 2" descr="Rectangle 7">
            <a:extLst>
              <a:ext uri="{FF2B5EF4-FFF2-40B4-BE49-F238E27FC236}">
                <a16:creationId xmlns:a16="http://schemas.microsoft.com/office/drawing/2014/main" id="{EDC51381-CAC0-40FB-B222-8D8E9A6A17C1}"/>
              </a:ext>
            </a:extLst>
          </p:cNvPr>
          <p:cNvSpPr>
            <a:spLocks/>
          </p:cNvSpPr>
          <p:nvPr/>
        </p:nvSpPr>
        <p:spPr bwMode="auto">
          <a:xfrm>
            <a:off x="0" y="0"/>
            <a:ext cx="12192000" cy="6858000"/>
          </a:xfrm>
          <a:prstGeom prst="rect">
            <a:avLst/>
          </a:prstGeom>
          <a:solidFill>
            <a:srgbClr val="0B1731">
              <a:alpha val="12076"/>
            </a:srgbClr>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30723" name="Rectangle 3" descr="Rectangle 6">
            <a:extLst>
              <a:ext uri="{FF2B5EF4-FFF2-40B4-BE49-F238E27FC236}">
                <a16:creationId xmlns:a16="http://schemas.microsoft.com/office/drawing/2014/main" id="{0DC61595-D54F-4309-AE18-C0772AADFAEC}"/>
              </a:ext>
            </a:extLst>
          </p:cNvPr>
          <p:cNvSpPr>
            <a:spLocks/>
          </p:cNvSpPr>
          <p:nvPr/>
        </p:nvSpPr>
        <p:spPr bwMode="auto">
          <a:xfrm>
            <a:off x="5892800" y="787400"/>
            <a:ext cx="5588000" cy="4445000"/>
          </a:xfrm>
          <a:prstGeom prst="rect">
            <a:avLst/>
          </a:prstGeom>
          <a:solidFill>
            <a:srgbClr val="0B1731">
              <a:alpha val="84999"/>
            </a:srgbClr>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60960" rIns="60960" anchor="ctr"/>
          <a:lstStyle/>
          <a:p>
            <a:pPr algn="ctr" defTabSz="609585" fontAlgn="base" hangingPunct="0">
              <a:spcBef>
                <a:spcPct val="0"/>
              </a:spcBef>
              <a:spcAft>
                <a:spcPct val="0"/>
              </a:spcAft>
              <a:defRPr/>
            </a:pPr>
            <a:endParaRPr lang="en-US" altLang="en-US" sz="24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26629" name="Text Box 4" descr="Rectangle 2"/>
          <p:cNvSpPr txBox="1">
            <a:spLocks/>
          </p:cNvSpPr>
          <p:nvPr/>
        </p:nvSpPr>
        <p:spPr bwMode="auto">
          <a:xfrm>
            <a:off x="6299200" y="990601"/>
            <a:ext cx="5181600" cy="403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2133">
                <a:solidFill>
                  <a:srgbClr val="FFFFFF"/>
                </a:solidFill>
                <a:latin typeface="Roboto Light"/>
                <a:sym typeface="Roboto Light"/>
              </a:rPr>
              <a:t>I've done my best to live the right way, I get up every morning and go to work each day, But your eyes go blind and your blood runs cold, Sometimes I feel so weak, I just want to explode. </a:t>
            </a:r>
          </a:p>
          <a:p>
            <a:pPr defTabSz="609585" fontAlgn="base" hangingPunct="0">
              <a:spcBef>
                <a:spcPct val="0"/>
              </a:spcBef>
              <a:spcAft>
                <a:spcPct val="0"/>
              </a:spcAft>
            </a:pPr>
            <a:endParaRPr lang="en-US" altLang="en-US" sz="2133">
              <a:solidFill>
                <a:srgbClr val="FFFFFF"/>
              </a:solidFill>
              <a:latin typeface="Roboto Light"/>
              <a:sym typeface="Roboto Light"/>
            </a:endParaRPr>
          </a:p>
          <a:p>
            <a:pPr defTabSz="609585" fontAlgn="base" hangingPunct="0">
              <a:spcBef>
                <a:spcPct val="0"/>
              </a:spcBef>
              <a:spcAft>
                <a:spcPct val="0"/>
              </a:spcAft>
            </a:pPr>
            <a:r>
              <a:rPr lang="en-US" altLang="en-US" sz="2133">
                <a:solidFill>
                  <a:srgbClr val="FFFFFF"/>
                </a:solidFill>
                <a:latin typeface="Roboto Light"/>
                <a:sym typeface="Roboto Light"/>
              </a:rPr>
              <a:t>Through the mansions of fear, through the mansions of pain, I see my daddy walking through them factory gates in the rain,Factory takes his hearing, factory gives him life, The working, the working, just the working life.</a:t>
            </a:r>
          </a:p>
        </p:txBody>
      </p:sp>
      <p:sp>
        <p:nvSpPr>
          <p:cNvPr id="26630" name="Text Box 5" descr="TextBox 8"/>
          <p:cNvSpPr txBox="1">
            <a:spLocks/>
          </p:cNvSpPr>
          <p:nvPr/>
        </p:nvSpPr>
        <p:spPr bwMode="auto">
          <a:xfrm>
            <a:off x="5384800" y="232834"/>
            <a:ext cx="814917"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16000">
                <a:solidFill>
                  <a:srgbClr val="244CA6"/>
                </a:solidFill>
              </a:rPr>
              <a:t>“</a:t>
            </a:r>
          </a:p>
        </p:txBody>
      </p:sp>
      <p:sp>
        <p:nvSpPr>
          <p:cNvPr id="26631" name="Text Box 6" descr="TextBox 9"/>
          <p:cNvSpPr txBox="1">
            <a:spLocks/>
          </p:cNvSpPr>
          <p:nvPr/>
        </p:nvSpPr>
        <p:spPr bwMode="auto">
          <a:xfrm>
            <a:off x="10668000" y="4241801"/>
            <a:ext cx="814917"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16000">
                <a:solidFill>
                  <a:srgbClr val="244CA6"/>
                </a:solidFill>
              </a:rPr>
              <a:t>”</a:t>
            </a:r>
          </a:p>
        </p:txBody>
      </p:sp>
    </p:spTree>
    <p:extLst>
      <p:ext uri="{BB962C8B-B14F-4D97-AF65-F5344CB8AC3E}">
        <p14:creationId xmlns:p14="http://schemas.microsoft.com/office/powerpoint/2010/main" val="69766110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descr="Text Placeholder 1"/>
          <p:cNvSpPr txBox="1">
            <a:spLocks/>
          </p:cNvSpPr>
          <p:nvPr/>
        </p:nvSpPr>
        <p:spPr bwMode="auto">
          <a:xfrm>
            <a:off x="941918" y="1109134"/>
            <a:ext cx="4201583" cy="4195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ts val="1200"/>
              </a:spcBef>
              <a:spcAft>
                <a:spcPct val="0"/>
              </a:spcAft>
            </a:pPr>
            <a:r>
              <a:rPr lang="en-US" altLang="en-US" sz="5333">
                <a:solidFill>
                  <a:srgbClr val="FFFFFF"/>
                </a:solidFill>
                <a:latin typeface="Roboto Light"/>
                <a:sym typeface="Roboto Light"/>
              </a:rPr>
              <a:t>What motivates and engages people at work?      </a:t>
            </a:r>
          </a:p>
        </p:txBody>
      </p:sp>
      <p:grpSp>
        <p:nvGrpSpPr>
          <p:cNvPr id="27651" name="Group 2"/>
          <p:cNvGrpSpPr>
            <a:grpSpLocks/>
          </p:cNvGrpSpPr>
          <p:nvPr/>
        </p:nvGrpSpPr>
        <p:grpSpPr bwMode="auto">
          <a:xfrm>
            <a:off x="6786034" y="651934"/>
            <a:ext cx="2800351" cy="2817284"/>
            <a:chOff x="0" y="0"/>
            <a:chExt cx="2100263" cy="2112963"/>
          </a:xfrm>
        </p:grpSpPr>
        <p:sp>
          <p:nvSpPr>
            <p:cNvPr id="27658" name="Oval 3"/>
            <p:cNvSpPr>
              <a:spLocks/>
            </p:cNvSpPr>
            <p:nvPr/>
          </p:nvSpPr>
          <p:spPr bwMode="auto">
            <a:xfrm>
              <a:off x="0" y="0"/>
              <a:ext cx="2100263" cy="2112963"/>
            </a:xfrm>
            <a:prstGeom prst="ellipse">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27659" name="Text Box 4"/>
            <p:cNvSpPr txBox="1">
              <a:spLocks/>
            </p:cNvSpPr>
            <p:nvPr/>
          </p:nvSpPr>
          <p:spPr bwMode="auto">
            <a:xfrm>
              <a:off x="307552" y="883357"/>
              <a:ext cx="1485159" cy="34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400">
                  <a:solidFill>
                    <a:srgbClr val="FFFFFF"/>
                  </a:solidFill>
                </a:rPr>
                <a:t>Purpose</a:t>
              </a:r>
            </a:p>
          </p:txBody>
        </p:sp>
      </p:grpSp>
      <p:grpSp>
        <p:nvGrpSpPr>
          <p:cNvPr id="27652" name="Group 5"/>
          <p:cNvGrpSpPr>
            <a:grpSpLocks/>
          </p:cNvGrpSpPr>
          <p:nvPr/>
        </p:nvGrpSpPr>
        <p:grpSpPr bwMode="auto">
          <a:xfrm>
            <a:off x="5710767" y="2618317"/>
            <a:ext cx="2800351" cy="2777067"/>
            <a:chOff x="0" y="0"/>
            <a:chExt cx="2100263" cy="2082800"/>
          </a:xfrm>
        </p:grpSpPr>
        <p:sp>
          <p:nvSpPr>
            <p:cNvPr id="27656" name="Oval 6"/>
            <p:cNvSpPr>
              <a:spLocks/>
            </p:cNvSpPr>
            <p:nvPr/>
          </p:nvSpPr>
          <p:spPr bwMode="auto">
            <a:xfrm>
              <a:off x="0" y="0"/>
              <a:ext cx="2100263" cy="2082800"/>
            </a:xfrm>
            <a:prstGeom prst="ellipse">
              <a:avLst/>
            </a:prstGeom>
            <a:solidFill>
              <a:srgbClr val="2F4F74">
                <a:alpha val="97253"/>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27657" name="Text Box 7"/>
            <p:cNvSpPr txBox="1">
              <a:spLocks/>
            </p:cNvSpPr>
            <p:nvPr/>
          </p:nvSpPr>
          <p:spPr bwMode="auto">
            <a:xfrm>
              <a:off x="307552" y="868276"/>
              <a:ext cx="1485159" cy="34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400">
                  <a:solidFill>
                    <a:srgbClr val="FFFFFF"/>
                  </a:solidFill>
                </a:rPr>
                <a:t>Autonomy</a:t>
              </a:r>
            </a:p>
          </p:txBody>
        </p:sp>
      </p:grpSp>
      <p:grpSp>
        <p:nvGrpSpPr>
          <p:cNvPr id="27653" name="Group 8"/>
          <p:cNvGrpSpPr>
            <a:grpSpLocks/>
          </p:cNvGrpSpPr>
          <p:nvPr/>
        </p:nvGrpSpPr>
        <p:grpSpPr bwMode="auto">
          <a:xfrm>
            <a:off x="8149167" y="2618317"/>
            <a:ext cx="2800351" cy="2777067"/>
            <a:chOff x="0" y="0"/>
            <a:chExt cx="2100263" cy="2082800"/>
          </a:xfrm>
        </p:grpSpPr>
        <p:sp>
          <p:nvSpPr>
            <p:cNvPr id="27654" name="Oval 9"/>
            <p:cNvSpPr>
              <a:spLocks/>
            </p:cNvSpPr>
            <p:nvPr/>
          </p:nvSpPr>
          <p:spPr bwMode="auto">
            <a:xfrm>
              <a:off x="0" y="0"/>
              <a:ext cx="2100263" cy="2082800"/>
            </a:xfrm>
            <a:prstGeom prst="ellipse">
              <a:avLst/>
            </a:prstGeom>
            <a:solidFill>
              <a:srgbClr val="3F6797">
                <a:alpha val="96077"/>
              </a:srgb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endParaRPr lang="en-US" altLang="en-US" sz="2400">
                <a:solidFill>
                  <a:srgbClr val="FFFFFF"/>
                </a:solidFill>
              </a:endParaRPr>
            </a:p>
          </p:txBody>
        </p:sp>
        <p:sp>
          <p:nvSpPr>
            <p:cNvPr id="27655" name="Text Box 10"/>
            <p:cNvSpPr txBox="1">
              <a:spLocks/>
            </p:cNvSpPr>
            <p:nvPr/>
          </p:nvSpPr>
          <p:spPr bwMode="auto">
            <a:xfrm>
              <a:off x="307552" y="868276"/>
              <a:ext cx="1485159" cy="346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609585" fontAlgn="base" hangingPunct="0">
                <a:spcBef>
                  <a:spcPct val="0"/>
                </a:spcBef>
                <a:spcAft>
                  <a:spcPct val="0"/>
                </a:spcAft>
              </a:pPr>
              <a:r>
                <a:rPr lang="en-US" altLang="en-US" sz="2400">
                  <a:solidFill>
                    <a:srgbClr val="FFFFFF"/>
                  </a:solidFill>
                </a:rPr>
                <a:t>Mastery</a:t>
              </a:r>
            </a:p>
          </p:txBody>
        </p:sp>
      </p:grpSp>
    </p:spTree>
    <p:extLst>
      <p:ext uri="{BB962C8B-B14F-4D97-AF65-F5344CB8AC3E}">
        <p14:creationId xmlns:p14="http://schemas.microsoft.com/office/powerpoint/2010/main" val="298711323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p:cNvSpPr>
          <p:nvPr/>
        </p:nvSpPr>
        <p:spPr bwMode="auto">
          <a:xfrm>
            <a:off x="4999567" y="2468034"/>
            <a:ext cx="123175" cy="214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0960" rIns="6096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endParaRPr lang="en-US" altLang="en-US" sz="13333">
              <a:solidFill>
                <a:srgbClr val="3F6797"/>
              </a:solidFill>
            </a:endParaRPr>
          </a:p>
        </p:txBody>
      </p:sp>
      <p:sp>
        <p:nvSpPr>
          <p:cNvPr id="28675" name="Text Box 2" descr="Text Placeholder 1"/>
          <p:cNvSpPr txBox="1">
            <a:spLocks/>
          </p:cNvSpPr>
          <p:nvPr/>
        </p:nvSpPr>
        <p:spPr bwMode="auto">
          <a:xfrm>
            <a:off x="1295400" y="1756834"/>
            <a:ext cx="5378451" cy="318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spAutoFit/>
          </a:bodyPr>
          <a:lstStyle>
            <a:lvl1pPr marL="25400" indent="-254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699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699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33866" indent="-33866" defTabSz="626518" fontAlgn="base" hangingPunct="0">
              <a:spcBef>
                <a:spcPts val="1200"/>
              </a:spcBef>
              <a:spcAft>
                <a:spcPct val="0"/>
              </a:spcAft>
            </a:pPr>
            <a:r>
              <a:rPr lang="en-US" altLang="en-US" sz="20000">
                <a:solidFill>
                  <a:srgbClr val="4F81BD"/>
                </a:solidFill>
              </a:rPr>
              <a:t>D =</a:t>
            </a:r>
          </a:p>
        </p:txBody>
      </p:sp>
      <p:sp>
        <p:nvSpPr>
          <p:cNvPr id="28676" name="Text Box 3" descr="TextBox 4"/>
          <p:cNvSpPr txBox="1">
            <a:spLocks/>
          </p:cNvSpPr>
          <p:nvPr/>
        </p:nvSpPr>
        <p:spPr bwMode="auto">
          <a:xfrm>
            <a:off x="5903384" y="2791885"/>
            <a:ext cx="5088467"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pPr>
            <a:r>
              <a:rPr lang="en-US" altLang="en-US" sz="6400">
                <a:solidFill>
                  <a:srgbClr val="FFFFFF"/>
                </a:solidFill>
                <a:latin typeface="Roboto Light"/>
                <a:sym typeface="Roboto Light"/>
              </a:rPr>
              <a:t>Development    </a:t>
            </a:r>
          </a:p>
        </p:txBody>
      </p:sp>
    </p:spTree>
    <p:extLst>
      <p:ext uri="{BB962C8B-B14F-4D97-AF65-F5344CB8AC3E}">
        <p14:creationId xmlns:p14="http://schemas.microsoft.com/office/powerpoint/2010/main" val="1546874260"/>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7"/>
          <p:cNvSpPr txBox="1">
            <a:spLocks noChangeArrowheads="1"/>
          </p:cNvSpPr>
          <p:nvPr/>
        </p:nvSpPr>
        <p:spPr bwMode="auto">
          <a:xfrm>
            <a:off x="4559300" y="260351"/>
            <a:ext cx="56642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GB" altLang="en-US" sz="3733">
                <a:solidFill>
                  <a:srgbClr val="FFFFFF"/>
                </a:solidFill>
              </a:rPr>
              <a:t>		Refreshing Skills   </a:t>
            </a:r>
          </a:p>
        </p:txBody>
      </p:sp>
      <p:sp>
        <p:nvSpPr>
          <p:cNvPr id="29699" name="Content Placeholder 2"/>
          <p:cNvSpPr>
            <a:spLocks noGrp="1"/>
          </p:cNvSpPr>
          <p:nvPr>
            <p:ph idx="1"/>
          </p:nvPr>
        </p:nvSpPr>
        <p:spPr>
          <a:xfrm>
            <a:off x="4881034" y="1221318"/>
            <a:ext cx="7310967" cy="4838700"/>
          </a:xfrm>
        </p:spPr>
        <p:txBody>
          <a:bodyPr/>
          <a:lstStyle/>
          <a:p>
            <a:r>
              <a:rPr lang="en-GB" altLang="en-US" sz="2133">
                <a:solidFill>
                  <a:schemeClr val="bg1"/>
                </a:solidFill>
              </a:rPr>
              <a:t>Art &amp; craft </a:t>
            </a:r>
          </a:p>
          <a:p>
            <a:r>
              <a:rPr lang="en-GB" altLang="en-US" sz="2133">
                <a:solidFill>
                  <a:schemeClr val="bg1"/>
                </a:solidFill>
              </a:rPr>
              <a:t>Play</a:t>
            </a:r>
          </a:p>
          <a:p>
            <a:r>
              <a:rPr lang="en-GB" altLang="en-US" sz="2133">
                <a:solidFill>
                  <a:schemeClr val="bg1"/>
                </a:solidFill>
              </a:rPr>
              <a:t>Robot teachers</a:t>
            </a:r>
          </a:p>
          <a:p>
            <a:r>
              <a:rPr lang="en-GB" altLang="en-US" sz="2133">
                <a:solidFill>
                  <a:schemeClr val="bg1"/>
                </a:solidFill>
              </a:rPr>
              <a:t>We are all going to die</a:t>
            </a:r>
          </a:p>
          <a:p>
            <a:endParaRPr lang="en-GB" altLang="en-US" sz="2133">
              <a:solidFill>
                <a:schemeClr val="bg1"/>
              </a:solidFill>
            </a:endParaRPr>
          </a:p>
        </p:txBody>
      </p:sp>
      <p:sp>
        <p:nvSpPr>
          <p:cNvPr id="29700" name="TextBox 5"/>
          <p:cNvSpPr txBox="1">
            <a:spLocks noChangeArrowheads="1"/>
          </p:cNvSpPr>
          <p:nvPr/>
        </p:nvSpPr>
        <p:spPr bwMode="auto">
          <a:xfrm>
            <a:off x="529167" y="5259917"/>
            <a:ext cx="4030133" cy="9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GB" altLang="en-US" sz="1867">
                <a:solidFill>
                  <a:srgbClr val="FFFFFF"/>
                </a:solidFill>
              </a:rPr>
              <a:t>“Every child is an artist, the problem is how to remain one as we age”</a:t>
            </a:r>
          </a:p>
          <a:p>
            <a:pPr defTabSz="609585" eaLnBrk="0" fontAlgn="base" hangingPunct="0">
              <a:spcBef>
                <a:spcPct val="0"/>
              </a:spcBef>
              <a:spcAft>
                <a:spcPct val="0"/>
              </a:spcAft>
            </a:pPr>
            <a:endParaRPr lang="en-GB" altLang="en-US" sz="1867"/>
          </a:p>
        </p:txBody>
      </p:sp>
      <p:pic>
        <p:nvPicPr>
          <p:cNvPr id="29701" name="Picture 2" descr="Graffiti on a wall&#10;&#10;Description generated with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7" y="740833"/>
            <a:ext cx="34798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588913"/>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Picture 2"/>
          <p:cNvPicPr>
            <a:picLocks noChangeAspect="1"/>
          </p:cNvPicPr>
          <p:nvPr/>
        </p:nvPicPr>
        <p:blipFill>
          <a:blip r:embed="rId2">
            <a:extLst>
              <a:ext uri="{28A0092B-C50C-407E-A947-70E740481C1C}">
                <a14:useLocalDpi xmlns:a14="http://schemas.microsoft.com/office/drawing/2010/main" val="0"/>
              </a:ext>
            </a:extLst>
          </a:blip>
          <a:srcRect l="4282" t="2997" r="4282" b="2997"/>
          <a:stretch>
            <a:fillRect/>
          </a:stretch>
        </p:blipFill>
        <p:spPr bwMode="auto">
          <a:xfrm>
            <a:off x="239184" y="455085"/>
            <a:ext cx="3361267" cy="6142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descr="Picture 3"/>
          <p:cNvPicPr>
            <a:picLocks noChangeAspect="1"/>
          </p:cNvPicPr>
          <p:nvPr/>
        </p:nvPicPr>
        <p:blipFill>
          <a:blip r:embed="rId3">
            <a:extLst>
              <a:ext uri="{28A0092B-C50C-407E-A947-70E740481C1C}">
                <a14:useLocalDpi xmlns:a14="http://schemas.microsoft.com/office/drawing/2010/main" val="0"/>
              </a:ext>
            </a:extLst>
          </a:blip>
          <a:srcRect r="4210"/>
          <a:stretch>
            <a:fillRect/>
          </a:stretch>
        </p:blipFill>
        <p:spPr bwMode="auto">
          <a:xfrm>
            <a:off x="3790951" y="452967"/>
            <a:ext cx="3994149" cy="61446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2" descr="A person wearing a suit and tie&#10;&#10;Description generated with very high conf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618" y="452967"/>
            <a:ext cx="3994149" cy="614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472395"/>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7"/>
          <p:cNvSpPr txBox="1">
            <a:spLocks noChangeArrowheads="1"/>
          </p:cNvSpPr>
          <p:nvPr/>
        </p:nvSpPr>
        <p:spPr bwMode="auto">
          <a:xfrm>
            <a:off x="624418" y="160867"/>
            <a:ext cx="10943167"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eaLnBrk="0" fontAlgn="base" hangingPunct="0">
              <a:spcBef>
                <a:spcPct val="0"/>
              </a:spcBef>
              <a:spcAft>
                <a:spcPct val="0"/>
              </a:spcAft>
            </a:pPr>
            <a:r>
              <a:rPr lang="en-GB" altLang="en-US" sz="3733">
                <a:solidFill>
                  <a:srgbClr val="FFFFFF"/>
                </a:solidFill>
              </a:rPr>
              <a:t>Providers of Development </a:t>
            </a:r>
          </a:p>
          <a:p>
            <a:pPr defTabSz="609585" eaLnBrk="0" fontAlgn="base" hangingPunct="0">
              <a:spcBef>
                <a:spcPct val="0"/>
              </a:spcBef>
              <a:spcAft>
                <a:spcPct val="0"/>
              </a:spcAft>
            </a:pPr>
            <a:r>
              <a:rPr lang="en-GB" altLang="en-US" sz="3733">
                <a:solidFill>
                  <a:srgbClr val="FFFFFF"/>
                </a:solidFill>
              </a:rPr>
              <a:t>‘The world belongs to you if’</a:t>
            </a:r>
          </a:p>
        </p:txBody>
      </p:sp>
      <p:sp>
        <p:nvSpPr>
          <p:cNvPr id="31747" name="Content Placeholder 2"/>
          <p:cNvSpPr>
            <a:spLocks noGrp="1"/>
          </p:cNvSpPr>
          <p:nvPr>
            <p:ph idx="1"/>
          </p:nvPr>
        </p:nvSpPr>
        <p:spPr>
          <a:xfrm>
            <a:off x="431801" y="1316567"/>
            <a:ext cx="7310967" cy="4838700"/>
          </a:xfrm>
        </p:spPr>
        <p:txBody>
          <a:bodyPr/>
          <a:lstStyle/>
          <a:p>
            <a:r>
              <a:rPr lang="en-GB" altLang="en-US" sz="2133">
                <a:solidFill>
                  <a:schemeClr val="bg1"/>
                </a:solidFill>
              </a:rPr>
              <a:t>More personalised or customised </a:t>
            </a:r>
          </a:p>
          <a:p>
            <a:r>
              <a:rPr lang="en-GB" altLang="en-US" sz="2133">
                <a:solidFill>
                  <a:schemeClr val="bg1"/>
                </a:solidFill>
              </a:rPr>
              <a:t>Blended learning – app based</a:t>
            </a:r>
          </a:p>
          <a:p>
            <a:r>
              <a:rPr lang="en-GB" altLang="en-US" sz="2133">
                <a:solidFill>
                  <a:schemeClr val="bg1"/>
                </a:solidFill>
              </a:rPr>
              <a:t>B to B to E</a:t>
            </a:r>
          </a:p>
          <a:p>
            <a:r>
              <a:rPr lang="en-GB" altLang="en-US" sz="2133">
                <a:solidFill>
                  <a:schemeClr val="bg1"/>
                </a:solidFill>
              </a:rPr>
              <a:t>More personal development aligned to knowledge</a:t>
            </a:r>
          </a:p>
          <a:p>
            <a:r>
              <a:rPr lang="en-GB" altLang="en-US" sz="2133">
                <a:solidFill>
                  <a:schemeClr val="bg1"/>
                </a:solidFill>
              </a:rPr>
              <a:t>Creativity and soft skills</a:t>
            </a:r>
          </a:p>
          <a:p>
            <a:r>
              <a:rPr lang="en-GB" altLang="en-US" sz="2133">
                <a:solidFill>
                  <a:schemeClr val="bg1"/>
                </a:solidFill>
              </a:rPr>
              <a:t>Co-create with employers and learners </a:t>
            </a:r>
          </a:p>
        </p:txBody>
      </p:sp>
    </p:spTree>
    <p:extLst>
      <p:ext uri="{BB962C8B-B14F-4D97-AF65-F5344CB8AC3E}">
        <p14:creationId xmlns:p14="http://schemas.microsoft.com/office/powerpoint/2010/main" val="2375845234"/>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 close up of a sign&#10;&#10;Description generated with high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350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a:extLst>
              <a:ext uri="{FF2B5EF4-FFF2-40B4-BE49-F238E27FC236}">
                <a16:creationId xmlns:a16="http://schemas.microsoft.com/office/drawing/2014/main" id="{393A0DC6-2B08-4C92-83FE-26FEAD95722B}"/>
              </a:ext>
            </a:extLst>
          </p:cNvPr>
          <p:cNvSpPr txBox="1">
            <a:spLocks noChangeArrowheads="1"/>
          </p:cNvSpPr>
          <p:nvPr/>
        </p:nvSpPr>
        <p:spPr bwMode="auto">
          <a:xfrm>
            <a:off x="6096000" y="1989667"/>
            <a:ext cx="649605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82638" indent="-325438">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219200" indent="-304800">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736725" indent="-365125">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193925" indent="-365125">
              <a:spcBef>
                <a:spcPts val="700"/>
              </a:spcBef>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651125" indent="-365125"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108325" indent="-365125"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565525" indent="-365125"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022725" indent="-365125" defTabSz="457200" eaLnBrk="0" fontAlgn="base" hangingPunct="0">
              <a:spcBef>
                <a:spcPts val="700"/>
              </a:spcBef>
              <a:spcAft>
                <a:spcPct val="0"/>
              </a:spcAft>
              <a:buSzPct val="100000"/>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09585" fontAlgn="base" hangingPunct="0">
              <a:spcBef>
                <a:spcPct val="0"/>
              </a:spcBef>
              <a:spcAft>
                <a:spcPct val="0"/>
              </a:spcAft>
              <a:buSzTx/>
              <a:buNone/>
              <a:defRPr/>
            </a:pPr>
            <a:r>
              <a:rPr lang="en-US" altLang="en-US" sz="6400" dirty="0">
                <a:solidFill>
                  <a:srgbClr val="FFFFFF"/>
                </a:solidFill>
                <a:latin typeface="Arial"/>
                <a:sym typeface="Roboto Light"/>
              </a:rPr>
              <a:t>Competitive people strategy </a:t>
            </a:r>
            <a:br>
              <a:rPr lang="en-US" altLang="en-US" sz="6400" dirty="0">
                <a:solidFill>
                  <a:srgbClr val="FFFFFF"/>
                </a:solidFill>
                <a:latin typeface="Arial"/>
                <a:sym typeface="Roboto Light"/>
              </a:rPr>
            </a:br>
            <a:r>
              <a:rPr lang="en-US" altLang="en-US" sz="6400" dirty="0">
                <a:solidFill>
                  <a:srgbClr val="FFFFFF"/>
                </a:solidFill>
                <a:latin typeface="Arial"/>
                <a:sym typeface="Roboto Light"/>
              </a:rPr>
              <a:t/>
            </a:r>
            <a:br>
              <a:rPr lang="en-US" altLang="en-US" sz="6400" dirty="0">
                <a:solidFill>
                  <a:srgbClr val="FFFFFF"/>
                </a:solidFill>
                <a:latin typeface="Arial"/>
                <a:sym typeface="Roboto Light"/>
              </a:rPr>
            </a:br>
            <a:r>
              <a:rPr lang="en-US" altLang="en-US" sz="6400" dirty="0">
                <a:solidFill>
                  <a:srgbClr val="FFFFFF"/>
                </a:solidFill>
                <a:latin typeface="Arial"/>
                <a:sym typeface="Roboto Light"/>
              </a:rPr>
              <a:t/>
            </a:r>
            <a:br>
              <a:rPr lang="en-US" altLang="en-US" sz="6400" dirty="0">
                <a:solidFill>
                  <a:srgbClr val="FFFFFF"/>
                </a:solidFill>
                <a:latin typeface="Arial"/>
                <a:sym typeface="Roboto Light"/>
              </a:rPr>
            </a:br>
            <a:r>
              <a:rPr lang="en-US" altLang="en-US" sz="6400" dirty="0">
                <a:solidFill>
                  <a:srgbClr val="FFFFFF"/>
                </a:solidFill>
                <a:latin typeface="Arial"/>
                <a:sym typeface="Roboto Light"/>
              </a:rPr>
              <a:t>  </a:t>
            </a:r>
          </a:p>
        </p:txBody>
      </p:sp>
    </p:spTree>
    <p:extLst>
      <p:ext uri="{BB962C8B-B14F-4D97-AF65-F5344CB8AC3E}">
        <p14:creationId xmlns:p14="http://schemas.microsoft.com/office/powerpoint/2010/main" val="1507260891"/>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descr="Text Placeholder 3"/>
          <p:cNvSpPr>
            <a:spLocks noGrp="1"/>
          </p:cNvSpPr>
          <p:nvPr>
            <p:ph type="body" sz="quarter" idx="1"/>
          </p:nvPr>
        </p:nvSpPr>
        <p:spPr>
          <a:xfrm>
            <a:off x="910167" y="2728384"/>
            <a:ext cx="10566400" cy="711200"/>
          </a:xfrm>
        </p:spPr>
        <p:txBody>
          <a:bodyPr/>
          <a:lstStyle/>
          <a:p>
            <a:pPr marL="355591" indent="-355591" algn="ctr" defTabSz="474121" eaLnBrk="1">
              <a:spcBef>
                <a:spcPts val="800"/>
              </a:spcBef>
              <a:buSzTx/>
              <a:buNone/>
            </a:pPr>
            <a:r>
              <a:rPr lang="en-US" altLang="en-US" sz="4133">
                <a:solidFill>
                  <a:srgbClr val="FFFFFF"/>
                </a:solidFill>
              </a:rPr>
              <a:t>Questions ?</a:t>
            </a:r>
          </a:p>
        </p:txBody>
      </p:sp>
    </p:spTree>
    <p:extLst>
      <p:ext uri="{BB962C8B-B14F-4D97-AF65-F5344CB8AC3E}">
        <p14:creationId xmlns:p14="http://schemas.microsoft.com/office/powerpoint/2010/main" val="2646818058"/>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descr="Title 3"/>
          <p:cNvSpPr>
            <a:spLocks noGrp="1"/>
          </p:cNvSpPr>
          <p:nvPr>
            <p:ph type="title"/>
          </p:nvPr>
        </p:nvSpPr>
        <p:spPr/>
        <p:txBody>
          <a:bodyPr/>
          <a:lstStyle/>
          <a:p>
            <a:pPr eaLnBrk="1"/>
            <a:endParaRPr lang="en-US" altLang="en-US" sz="2400">
              <a:solidFill>
                <a:srgbClr val="FFFFFF"/>
              </a:solidFill>
              <a:latin typeface="Roboto Light"/>
              <a:sym typeface="Roboto Light"/>
            </a:endParaRPr>
          </a:p>
        </p:txBody>
      </p:sp>
    </p:spTree>
    <p:extLst>
      <p:ext uri="{BB962C8B-B14F-4D97-AF65-F5344CB8AC3E}">
        <p14:creationId xmlns:p14="http://schemas.microsoft.com/office/powerpoint/2010/main" val="174379911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457" y="223065"/>
            <a:ext cx="3102429" cy="9845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9" name="TextBox 8"/>
          <p:cNvSpPr txBox="1"/>
          <p:nvPr/>
        </p:nvSpPr>
        <p:spPr>
          <a:xfrm>
            <a:off x="1432379" y="1885494"/>
            <a:ext cx="9488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Formula for Success</a:t>
            </a:r>
            <a:endParaRPr kumimoji="0" lang="en-GB"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91886" y="3276323"/>
            <a:ext cx="112649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WYCC skills </a:t>
            </a:r>
            <a:r>
              <a:rPr kumimoji="0" lang="en-GB" sz="7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o</a:t>
            </a: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ffer</a:t>
            </a:r>
            <a:endParaRPr kumimoji="0" lang="en-GB" sz="7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639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143500" y="1668509"/>
            <a:ext cx="6172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1" u="none" strike="noStrike" kern="1200" cap="none" spc="0" normalizeH="0" baseline="0" noProof="0" dirty="0" smtClean="0">
                <a:ln>
                  <a:noFill/>
                </a:ln>
                <a:solidFill>
                  <a:srgbClr val="039DCD"/>
                </a:solidFill>
                <a:effectLst/>
                <a:uLnTx/>
                <a:uFillTx/>
                <a:latin typeface="Calibri" panose="020F0502020204030204"/>
                <a:ea typeface="+mn-ea"/>
                <a:cs typeface="+mn-cs"/>
              </a:rPr>
              <a:t>The elements of</a:t>
            </a:r>
            <a:endParaRPr kumimoji="0" lang="en-GB" sz="6600" b="1" i="1" u="none" strike="noStrike" kern="1200" cap="none" spc="0" normalizeH="0" baseline="0" noProof="0" dirty="0">
              <a:ln>
                <a:noFill/>
              </a:ln>
              <a:solidFill>
                <a:srgbClr val="039DCD"/>
              </a:solidFill>
              <a:effectLst/>
              <a:uLnTx/>
              <a:uFillTx/>
              <a:latin typeface="Calibri" panose="020F0502020204030204"/>
              <a:ea typeface="+mn-ea"/>
              <a:cs typeface="+mn-cs"/>
            </a:endParaRPr>
          </a:p>
        </p:txBody>
      </p:sp>
      <p:sp>
        <p:nvSpPr>
          <p:cNvPr id="6" name="TextBox 5"/>
          <p:cNvSpPr txBox="1"/>
          <p:nvPr/>
        </p:nvSpPr>
        <p:spPr>
          <a:xfrm>
            <a:off x="1143500" y="2776505"/>
            <a:ext cx="6569747"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1" i="0" u="none" strike="noStrike" kern="1200" cap="none" spc="0" normalizeH="0" baseline="0" noProof="0" dirty="0" smtClean="0">
                <a:ln>
                  <a:noFill/>
                </a:ln>
                <a:solidFill>
                  <a:prstClr val="white"/>
                </a:solidFill>
                <a:effectLst/>
                <a:uLnTx/>
                <a:uFillTx/>
                <a:latin typeface="Calibri" panose="020F0502020204030204"/>
                <a:ea typeface="+mn-ea"/>
                <a:cs typeface="+mn-cs"/>
              </a:rPr>
              <a:t>SUCCESS</a:t>
            </a:r>
            <a:endParaRPr kumimoji="0" lang="en-GB" sz="13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a:spLocks noChangeAspect="1"/>
          </p:cNvSpPr>
          <p:nvPr/>
        </p:nvSpPr>
        <p:spPr>
          <a:xfrm>
            <a:off x="7315700" y="1927197"/>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a:spLocks noChangeAspect="1"/>
          </p:cNvSpPr>
          <p:nvPr/>
        </p:nvSpPr>
        <p:spPr>
          <a:xfrm>
            <a:off x="8417200" y="3119406"/>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p:cNvSpPr>
            <a:spLocks noChangeAspect="1"/>
          </p:cNvSpPr>
          <p:nvPr/>
        </p:nvSpPr>
        <p:spPr>
          <a:xfrm>
            <a:off x="8221257" y="4588247"/>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a:spLocks noChangeAspect="1"/>
          </p:cNvSpPr>
          <p:nvPr/>
        </p:nvSpPr>
        <p:spPr>
          <a:xfrm>
            <a:off x="6676664" y="5090608"/>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66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animBg="1"/>
      <p:bldP spid="18" grpId="0" animBg="1"/>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457" y="223065"/>
            <a:ext cx="3102429" cy="9845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9" name="TextBox 8"/>
          <p:cNvSpPr txBox="1"/>
          <p:nvPr/>
        </p:nvSpPr>
        <p:spPr>
          <a:xfrm>
            <a:off x="1787979" y="2003911"/>
            <a:ext cx="9488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Joanne Patrickson</a:t>
            </a:r>
            <a:endParaRPr kumimoji="0" lang="en-GB"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391886" y="3276323"/>
            <a:ext cx="112649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WYCC Project Director</a:t>
            </a:r>
            <a:endParaRPr kumimoji="0" lang="en-GB" sz="7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92302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457" y="223065"/>
            <a:ext cx="3102429" cy="9845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2" name="TextBox 1"/>
          <p:cNvSpPr txBox="1"/>
          <p:nvPr/>
        </p:nvSpPr>
        <p:spPr>
          <a:xfrm>
            <a:off x="3086100" y="1718214"/>
            <a:ext cx="59182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Long history of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238250" y="2795432"/>
            <a:ext cx="96139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Linking employers</a:t>
            </a:r>
            <a:r>
              <a:rPr kumimoji="0" lang="en-GB" sz="3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 industry bodies and training providers to deliver workforce </a:t>
            </a:r>
            <a:r>
              <a:rPr kumimoji="0" lang="en-GB" sz="3200" b="0"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skills</a:t>
            </a:r>
            <a:endParaRPr kumimoji="0" lang="en-GB" sz="3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914400" y="4483915"/>
            <a:ext cx="110617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Responding to the region’s </a:t>
            </a:r>
            <a:r>
              <a:rPr kumimoji="0" lang="en-GB" sz="3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skills priorities using ESIF</a:t>
            </a:r>
            <a:endPar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1092200" y="5679956"/>
            <a:ext cx="9906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Connecting intelligence </a:t>
            </a:r>
            <a:r>
              <a:rPr kumimoji="0" lang="en-GB" sz="3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and demand with opportunity</a:t>
            </a:r>
          </a:p>
        </p:txBody>
      </p:sp>
    </p:spTree>
    <p:extLst>
      <p:ext uri="{BB962C8B-B14F-4D97-AF65-F5344CB8AC3E}">
        <p14:creationId xmlns:p14="http://schemas.microsoft.com/office/powerpoint/2010/main" val="403601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457" y="223065"/>
            <a:ext cx="3102429" cy="9845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9" name="TextBox 8"/>
          <p:cNvSpPr txBox="1"/>
          <p:nvPr/>
        </p:nvSpPr>
        <p:spPr>
          <a:xfrm>
            <a:off x="2402596" y="2148077"/>
            <a:ext cx="72434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Sharlotte Wood</a:t>
            </a:r>
          </a:p>
        </p:txBody>
      </p:sp>
      <p:sp>
        <p:nvSpPr>
          <p:cNvPr id="11" name="TextBox 10"/>
          <p:cNvSpPr txBox="1"/>
          <p:nvPr/>
        </p:nvSpPr>
        <p:spPr>
          <a:xfrm>
            <a:off x="391886" y="3276323"/>
            <a:ext cx="112649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WYCC Skills Advisor</a:t>
            </a:r>
          </a:p>
        </p:txBody>
      </p:sp>
    </p:spTree>
    <p:extLst>
      <p:ext uri="{BB962C8B-B14F-4D97-AF65-F5344CB8AC3E}">
        <p14:creationId xmlns:p14="http://schemas.microsoft.com/office/powerpoint/2010/main" val="10756307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8160" y="252763"/>
            <a:ext cx="3694618" cy="10115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5" name="TextBox 4"/>
          <p:cNvSpPr txBox="1"/>
          <p:nvPr/>
        </p:nvSpPr>
        <p:spPr>
          <a:xfrm>
            <a:off x="3192360" y="2061922"/>
            <a:ext cx="53688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Case study:</a:t>
            </a:r>
            <a:endParaRPr kumimoji="0" lang="en-GB"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737" y="3688498"/>
            <a:ext cx="7498079" cy="1368780"/>
          </a:xfrm>
          <a:prstGeom prst="rect">
            <a:avLst/>
          </a:prstGeom>
        </p:spPr>
      </p:pic>
    </p:spTree>
    <p:extLst>
      <p:ext uri="{BB962C8B-B14F-4D97-AF65-F5344CB8AC3E}">
        <p14:creationId xmlns:p14="http://schemas.microsoft.com/office/powerpoint/2010/main" val="35845041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8160" y="252763"/>
            <a:ext cx="3694618" cy="10115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0" y="1906456"/>
            <a:ext cx="5498123" cy="4123593"/>
          </a:xfrm>
          <a:prstGeom prst="rect">
            <a:avLst/>
          </a:prstGeom>
        </p:spPr>
      </p:pic>
      <p:sp>
        <p:nvSpPr>
          <p:cNvPr id="7" name="TextBox 6"/>
          <p:cNvSpPr txBox="1"/>
          <p:nvPr/>
        </p:nvSpPr>
        <p:spPr>
          <a:xfrm>
            <a:off x="6437430" y="1906456"/>
            <a:ext cx="539534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reality was when I searched The Skills Service online, you were easy to find. I found the consortium, made a phone call, got through to Sharlotte, she came on site within a week and within 10 days the training was booked</a:t>
            </a: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254587" y="6028308"/>
            <a:ext cx="53953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Charlotte Bailey, Operations Director - </a:t>
            </a:r>
            <a:r>
              <a:rPr kumimoji="0" lang="en-GB"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Panintelligence</a:t>
            </a:r>
            <a:endPar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6437429" y="4089316"/>
            <a:ext cx="539534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“The </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ESF application process was really easy, Sharlotte was extremely informative particularly because it wasn’t like I was choosing something out of a brochure. Sharlotte kept everything up-to-date, we had good engagement with QA whose trainer was extremely insightful and supportive</a:t>
            </a: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1571656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8160" y="252763"/>
            <a:ext cx="3694618" cy="101158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00" y="1906456"/>
            <a:ext cx="5498123" cy="4123593"/>
          </a:xfrm>
          <a:prstGeom prst="rect">
            <a:avLst/>
          </a:prstGeom>
        </p:spPr>
      </p:pic>
      <p:sp>
        <p:nvSpPr>
          <p:cNvPr id="7" name="TextBox 6"/>
          <p:cNvSpPr txBox="1"/>
          <p:nvPr/>
        </p:nvSpPr>
        <p:spPr>
          <a:xfrm>
            <a:off x="6437430" y="1906456"/>
            <a:ext cx="539534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ESF funding has been reinvested back into the company. Training is important for our staff happiness and wellbeing, staff feel like they’ve been invested in as well and that’s really important for </a:t>
            </a:r>
            <a:r>
              <a:rPr kumimoji="0" lang="en-GB"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Panintelligence</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Our values are Supportive, Open, and Innovative and part of that comes from investing in staff as individuals so that they can be those things</a:t>
            </a: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8" name="TextBox 7"/>
          <p:cNvSpPr txBox="1"/>
          <p:nvPr/>
        </p:nvSpPr>
        <p:spPr>
          <a:xfrm>
            <a:off x="254587" y="6028308"/>
            <a:ext cx="53953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Charlotte Bailey, Operations Director - </a:t>
            </a:r>
            <a:r>
              <a:rPr kumimoji="0" lang="en-GB"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Panintelligence</a:t>
            </a:r>
            <a:endPar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6437430" y="4768778"/>
            <a:ext cx="539534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would wholeheartedly recommend The Skills Service, in fact, I already have to other Leeds City Region businesses! It’s been a good experience, something I wish we’d capitalised on sooner.”</a:t>
            </a:r>
            <a:endPar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81380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9457" y="223065"/>
            <a:ext cx="3102429" cy="9845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9" name="TextBox 8"/>
          <p:cNvSpPr txBox="1"/>
          <p:nvPr/>
        </p:nvSpPr>
        <p:spPr>
          <a:xfrm>
            <a:off x="1623685" y="2071272"/>
            <a:ext cx="86248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Dr Joanne Harvatt</a:t>
            </a:r>
          </a:p>
        </p:txBody>
      </p:sp>
      <p:sp>
        <p:nvSpPr>
          <p:cNvPr id="11" name="TextBox 10"/>
          <p:cNvSpPr txBox="1"/>
          <p:nvPr/>
        </p:nvSpPr>
        <p:spPr>
          <a:xfrm>
            <a:off x="303648" y="3271601"/>
            <a:ext cx="112649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WYCC Sector Engagement Specialist</a:t>
            </a:r>
          </a:p>
        </p:txBody>
      </p:sp>
    </p:spTree>
    <p:extLst>
      <p:ext uri="{BB962C8B-B14F-4D97-AF65-F5344CB8AC3E}">
        <p14:creationId xmlns:p14="http://schemas.microsoft.com/office/powerpoint/2010/main" val="16139620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sp>
        <p:nvSpPr>
          <p:cNvPr id="5" name="TextBox 4"/>
          <p:cNvSpPr txBox="1"/>
          <p:nvPr/>
        </p:nvSpPr>
        <p:spPr>
          <a:xfrm>
            <a:off x="3192360" y="2061922"/>
            <a:ext cx="536883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Case study:</a:t>
            </a:r>
            <a:endParaRPr kumimoji="0" lang="en-GB" sz="7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160" y="223065"/>
            <a:ext cx="3047770" cy="1140850"/>
          </a:xfrm>
          <a:prstGeom prst="rect">
            <a:avLst/>
          </a:prstGeom>
        </p:spPr>
      </p:pic>
      <p:sp>
        <p:nvSpPr>
          <p:cNvPr id="7" name="TextBox 6"/>
          <p:cNvSpPr txBox="1"/>
          <p:nvPr/>
        </p:nvSpPr>
        <p:spPr>
          <a:xfrm>
            <a:off x="303648" y="3271601"/>
            <a:ext cx="112649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smtClean="0">
                <a:ln>
                  <a:noFill/>
                </a:ln>
                <a:solidFill>
                  <a:srgbClr val="FF8200"/>
                </a:solidFill>
                <a:effectLst/>
                <a:uLnTx/>
                <a:uFillTx/>
                <a:latin typeface="Arial" panose="020B0604020202020204" pitchFamily="34" charset="0"/>
                <a:ea typeface="+mn-ea"/>
                <a:cs typeface="Arial" panose="020B0604020202020204" pitchFamily="34" charset="0"/>
              </a:rPr>
              <a:t>Reach Higher in Construction</a:t>
            </a:r>
          </a:p>
        </p:txBody>
      </p:sp>
    </p:spTree>
    <p:extLst>
      <p:ext uri="{BB962C8B-B14F-4D97-AF65-F5344CB8AC3E}">
        <p14:creationId xmlns:p14="http://schemas.microsoft.com/office/powerpoint/2010/main" val="39222044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160" y="223065"/>
            <a:ext cx="3047770" cy="1140850"/>
          </a:xfrm>
          <a:prstGeom prst="rect">
            <a:avLst/>
          </a:prstGeom>
        </p:spPr>
      </p:pic>
      <p:pic>
        <p:nvPicPr>
          <p:cNvPr id="6" name="Picture 5" descr="cid:FA75BF32-7894-44FE-BFA0-D1CF91AF991B@home"/>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8914" y="5550939"/>
            <a:ext cx="1681198" cy="1010656"/>
          </a:xfrm>
          <a:prstGeom prst="rect">
            <a:avLst/>
          </a:prstGeom>
          <a:noFill/>
          <a:ln>
            <a:noFill/>
          </a:ln>
        </p:spPr>
      </p:pic>
      <p:pic>
        <p:nvPicPr>
          <p:cNvPr id="8" name="Picture 7" descr="cid:image5c0d72.PNG@93980ba0.45ba2135"/>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771031" y="5279315"/>
            <a:ext cx="871957" cy="1307489"/>
          </a:xfrm>
          <a:prstGeom prst="rect">
            <a:avLst/>
          </a:prstGeom>
          <a:noFill/>
          <a:ln>
            <a:noFill/>
          </a:ln>
        </p:spPr>
      </p:pic>
      <p:pic>
        <p:nvPicPr>
          <p:cNvPr id="9" name="Picture 8" descr="C:\Inettemp\joanne.harvatt\Cache\Content.Outlook\VA6W2CD8\ENGIE_logotype_gradient_BLUE_RGB.jpg"/>
          <p:cNvPicPr>
            <a:picLocks noChangeAspect="1"/>
          </p:cNvPicPr>
          <p:nvPr/>
        </p:nvPicPr>
        <p:blipFill rotWithShape="1">
          <a:blip r:embed="rId8" cstate="print">
            <a:extLst>
              <a:ext uri="{28A0092B-C50C-407E-A947-70E740481C1C}">
                <a14:useLocalDpi xmlns:a14="http://schemas.microsoft.com/office/drawing/2010/main" val="0"/>
              </a:ext>
            </a:extLst>
          </a:blip>
          <a:srcRect l="15209" t="26430" r="14850" b="24172"/>
          <a:stretch/>
        </p:blipFill>
        <p:spPr bwMode="auto">
          <a:xfrm>
            <a:off x="2679353" y="5965330"/>
            <a:ext cx="1408111" cy="596265"/>
          </a:xfrm>
          <a:prstGeom prst="rect">
            <a:avLst/>
          </a:prstGeom>
          <a:noFill/>
          <a:ln>
            <a:noFill/>
          </a:ln>
          <a:extLst>
            <a:ext uri="{53640926-AAD7-44D8-BBD7-CCE9431645EC}">
              <a14:shadowObscured xmlns:a14="http://schemas.microsoft.com/office/drawing/2010/main"/>
            </a:ext>
          </a:extLst>
        </p:spPr>
      </p:pic>
      <p:pic>
        <p:nvPicPr>
          <p:cNvPr id="10" name="Picture 9" descr="LOGO"/>
          <p:cNvPicPr>
            <a:picLocks noChangeAspect="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115923" y="5761763"/>
            <a:ext cx="1533141" cy="790622"/>
          </a:xfrm>
          <a:prstGeom prst="rect">
            <a:avLst/>
          </a:prstGeom>
          <a:noFill/>
          <a:ln>
            <a:noFill/>
          </a:ln>
        </p:spPr>
      </p:pic>
      <p:pic>
        <p:nvPicPr>
          <p:cNvPr id="11" name="Picture 10" descr="C:\Inettemp\joanne.harvatt\Cache\Content.Outlook\W35CHQXV\logo_nyctg.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3652" y="5657185"/>
            <a:ext cx="1954005" cy="895200"/>
          </a:xfrm>
          <a:prstGeom prst="rect">
            <a:avLst/>
          </a:prstGeom>
          <a:noFill/>
          <a:ln>
            <a:noFill/>
          </a:ln>
        </p:spPr>
      </p:pic>
      <p:pic>
        <p:nvPicPr>
          <p:cNvPr id="12" name="Picture 11" descr="cid:image001.png@01D292A2.EEE0E8C0"/>
          <p:cNvPicPr>
            <a:picLocks noChangeAspect="1"/>
          </p:cNvPicPr>
          <p:nvPr/>
        </p:nvPicPr>
        <p:blipFill rotWithShape="1">
          <a:blip r:embed="rId12" r:link="rId13">
            <a:extLst>
              <a:ext uri="{28A0092B-C50C-407E-A947-70E740481C1C}">
                <a14:useLocalDpi xmlns:a14="http://schemas.microsoft.com/office/drawing/2010/main" val="0"/>
              </a:ext>
            </a:extLst>
          </a:blip>
          <a:srcRect r="28642"/>
          <a:stretch/>
        </p:blipFill>
        <p:spPr bwMode="auto">
          <a:xfrm>
            <a:off x="7703786" y="5603319"/>
            <a:ext cx="1997544" cy="930192"/>
          </a:xfrm>
          <a:prstGeom prst="rect">
            <a:avLst/>
          </a:prstGeom>
          <a:noFill/>
          <a:ln>
            <a:noFill/>
          </a:ln>
          <a:extLst>
            <a:ext uri="{53640926-AAD7-44D8-BBD7-CCE9431645EC}">
              <a14:shadowObscured xmlns:a14="http://schemas.microsoft.com/office/drawing/2010/main"/>
            </a:ext>
          </a:extLst>
        </p:spPr>
      </p:pic>
      <p:pic>
        <p:nvPicPr>
          <p:cNvPr id="13" name="Picture 12" descr="cid:00CC8148-D868-4849-9110-D968E0513054"/>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bwMode="auto">
          <a:xfrm>
            <a:off x="9773587" y="5965330"/>
            <a:ext cx="2311162" cy="587055"/>
          </a:xfrm>
          <a:prstGeom prst="rect">
            <a:avLst/>
          </a:prstGeom>
          <a:noFill/>
          <a:ln>
            <a:noFill/>
          </a:ln>
        </p:spPr>
      </p:pic>
      <p:sp>
        <p:nvSpPr>
          <p:cNvPr id="14" name="TextBox 13"/>
          <p:cNvSpPr txBox="1"/>
          <p:nvPr/>
        </p:nvSpPr>
        <p:spPr>
          <a:xfrm>
            <a:off x="1397538" y="1540206"/>
            <a:ext cx="9893745"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need training to support individuals wanting to progress, those who act as a go between the site and the office, and people moving into a more client-facing role” </a:t>
            </a:r>
            <a:r>
              <a:rPr kumimoji="0" lang="en-GB"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(Gary Morgan)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 that reduces work stress for employees and sustains and safeguards the industry for the future” (Beverley Pearce, HB Projects</a:t>
            </a:r>
            <a:r>
              <a:rPr kumimoji="0" lang="en-GB"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3429710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160" y="223065"/>
            <a:ext cx="3047770" cy="1140850"/>
          </a:xfrm>
          <a:prstGeom prst="rect">
            <a:avLst/>
          </a:prstGeom>
        </p:spPr>
      </p:pic>
      <p:sp>
        <p:nvSpPr>
          <p:cNvPr id="14" name="TextBox 13"/>
          <p:cNvSpPr txBox="1"/>
          <p:nvPr/>
        </p:nvSpPr>
        <p:spPr>
          <a:xfrm>
            <a:off x="6422209" y="1566377"/>
            <a:ext cx="514162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worked closely with the West Yorkshire Consortium of Colleges to help develop the learning that Leeds College of Building is offering through the Reach Higher project. I was a site manager for 15 years and I’ve been a construction manager for four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When I first moved into an office environment, I felt out of my depth as it’s so different to working on site. My experience of learning what it’s like to move from site to office has fed into what this Reach Higher course should be, the course is a stepping stone to bring knowledge from on site into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experience and the talent is there and waiting on site, it’s great to see a process to help with learning to bring people in office. For me personally, going into the office environment was fantastic for my home life and work like balance</a:t>
            </a:r>
            <a:r>
              <a:rPr kumimoji="0" lang="en-GB" sz="16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6" name="TextBox 5"/>
          <p:cNvSpPr txBox="1"/>
          <p:nvPr/>
        </p:nvSpPr>
        <p:spPr>
          <a:xfrm>
            <a:off x="6422209" y="6293155"/>
            <a:ext cx="514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Gary Morgan – Delegate - Sigma</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767" y="1768840"/>
            <a:ext cx="5766216" cy="4324662"/>
          </a:xfrm>
          <a:prstGeom prst="rect">
            <a:avLst/>
          </a:prstGeom>
        </p:spPr>
      </p:pic>
    </p:spTree>
    <p:extLst>
      <p:ext uri="{BB962C8B-B14F-4D97-AF65-F5344CB8AC3E}">
        <p14:creationId xmlns:p14="http://schemas.microsoft.com/office/powerpoint/2010/main" val="2876111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290457" y="1880780"/>
            <a:ext cx="1027017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Showcasing our members’ work with businesses in the Leeds City Region</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36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456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223065"/>
            <a:ext cx="4458365" cy="105666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160" y="223065"/>
            <a:ext cx="3047770" cy="1140850"/>
          </a:xfrm>
          <a:prstGeom prst="rect">
            <a:avLst/>
          </a:prstGeom>
        </p:spPr>
      </p:pic>
      <p:sp>
        <p:nvSpPr>
          <p:cNvPr id="14" name="TextBox 13"/>
          <p:cNvSpPr txBox="1"/>
          <p:nvPr/>
        </p:nvSpPr>
        <p:spPr>
          <a:xfrm>
            <a:off x="6422209" y="2196581"/>
            <a:ext cx="514162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 </a:t>
            </a:r>
            <a:r>
              <a:rPr kumimoji="0" lang="en-GB"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recently moved to management from tools, it’s been a massive change and I feel like I’m starting from scratch. Luckily my team at Colas are really supportive, particularly when it comes to getting the right skills to do my job well, which is where this learning comes in. I’ve been at Colas for 10 years, so moving to management and taking part in these courses will have a big impact on my career.” </a:t>
            </a:r>
            <a:endPar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737" y="1873770"/>
            <a:ext cx="5406452" cy="4054839"/>
          </a:xfrm>
          <a:prstGeom prst="rect">
            <a:avLst/>
          </a:prstGeom>
        </p:spPr>
      </p:pic>
      <p:sp>
        <p:nvSpPr>
          <p:cNvPr id="6" name="TextBox 5"/>
          <p:cNvSpPr txBox="1"/>
          <p:nvPr/>
        </p:nvSpPr>
        <p:spPr>
          <a:xfrm>
            <a:off x="6422209" y="5528499"/>
            <a:ext cx="514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Shane </a:t>
            </a:r>
            <a:r>
              <a:rPr kumimoji="0" lang="en-GB" sz="20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Parnham</a:t>
            </a:r>
            <a:r>
              <a:rPr kumimoji="0" lang="en-GB"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 Delegate - Colas</a:t>
            </a:r>
          </a:p>
        </p:txBody>
      </p:sp>
    </p:spTree>
    <p:extLst>
      <p:ext uri="{BB962C8B-B14F-4D97-AF65-F5344CB8AC3E}">
        <p14:creationId xmlns:p14="http://schemas.microsoft.com/office/powerpoint/2010/main" val="27501247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2025945" y="2182600"/>
            <a:ext cx="9881211" cy="1107996"/>
          </a:xfrm>
          <a:prstGeom prst="rect">
            <a:avLst/>
          </a:prstGeom>
          <a:noFill/>
        </p:spPr>
        <p:txBody>
          <a:bodyPr wrap="square" rtlCol="0">
            <a:spAutoFit/>
          </a:bodyPr>
          <a:lstStyle/>
          <a:p>
            <a:r>
              <a:rPr lang="en-GB" sz="6600" b="1" dirty="0" smtClean="0">
                <a:solidFill>
                  <a:srgbClr val="0F96C6"/>
                </a:solidFill>
              </a:rPr>
              <a:t>Councillor Susan </a:t>
            </a:r>
            <a:r>
              <a:rPr lang="en-GB" sz="6600" b="1" dirty="0" err="1" smtClean="0">
                <a:solidFill>
                  <a:srgbClr val="0F96C6"/>
                </a:solidFill>
              </a:rPr>
              <a:t>Hinchcliffe</a:t>
            </a:r>
            <a:endParaRPr lang="en-GB" sz="6600" b="1" dirty="0">
              <a:solidFill>
                <a:srgbClr val="0F96C6"/>
              </a:solidFill>
            </a:endParaRPr>
          </a:p>
        </p:txBody>
      </p:sp>
      <p:sp>
        <p:nvSpPr>
          <p:cNvPr id="5" name="TextBox 4"/>
          <p:cNvSpPr txBox="1"/>
          <p:nvPr/>
        </p:nvSpPr>
        <p:spPr>
          <a:xfrm>
            <a:off x="2025945" y="3132300"/>
            <a:ext cx="8371725" cy="3139321"/>
          </a:xfrm>
          <a:prstGeom prst="rect">
            <a:avLst/>
          </a:prstGeom>
          <a:noFill/>
        </p:spPr>
        <p:txBody>
          <a:bodyPr wrap="square" rtlCol="0">
            <a:spAutoFit/>
          </a:bodyPr>
          <a:lstStyle/>
          <a:p>
            <a:r>
              <a:rPr lang="en-GB" sz="6600" b="1" dirty="0" smtClean="0">
                <a:solidFill>
                  <a:srgbClr val="0F96C6"/>
                </a:solidFill>
              </a:rPr>
              <a:t>Chair of the West Yorkshire Combined Authority</a:t>
            </a:r>
            <a:endParaRPr lang="en-GB" sz="6600" b="1" dirty="0">
              <a:solidFill>
                <a:srgbClr val="0F96C6"/>
              </a:solidFill>
            </a:endParaRPr>
          </a:p>
        </p:txBody>
      </p:sp>
      <p:sp>
        <p:nvSpPr>
          <p:cNvPr id="11" name="Oval 10"/>
          <p:cNvSpPr>
            <a:spLocks noChangeAspect="1"/>
          </p:cNvSpPr>
          <p:nvPr/>
        </p:nvSpPr>
        <p:spPr>
          <a:xfrm>
            <a:off x="1075515" y="2431798"/>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a:spLocks noChangeAspect="1"/>
          </p:cNvSpPr>
          <p:nvPr/>
        </p:nvSpPr>
        <p:spPr>
          <a:xfrm>
            <a:off x="1075515" y="3414480"/>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a:spLocks noChangeAspect="1"/>
          </p:cNvSpPr>
          <p:nvPr/>
        </p:nvSpPr>
        <p:spPr>
          <a:xfrm>
            <a:off x="1075515" y="4397161"/>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13" y="248919"/>
            <a:ext cx="1733204" cy="827116"/>
          </a:xfrm>
          <a:prstGeom prst="rect">
            <a:avLst/>
          </a:prstGeom>
        </p:spPr>
      </p:pic>
    </p:spTree>
    <p:extLst>
      <p:ext uri="{BB962C8B-B14F-4D97-AF65-F5344CB8AC3E}">
        <p14:creationId xmlns:p14="http://schemas.microsoft.com/office/powerpoint/2010/main" val="31951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ceholder"/>
          <p:cNvPicPr/>
          <p:nvPr/>
        </p:nvPicPr>
        <p:blipFill>
          <a:blip r:embed="rId3" cstate="print">
            <a:extLst>
              <a:ext uri="{28A0092B-C50C-407E-A947-70E740481C1C}">
                <a14:useLocalDpi xmlns:a14="http://schemas.microsoft.com/office/drawing/2010/main" val="0"/>
              </a:ext>
            </a:extLst>
          </a:blip>
          <a:stretch>
            <a:fillRect/>
          </a:stretch>
        </p:blipFill>
        <p:spPr bwMode="auto">
          <a:xfrm>
            <a:off x="1524000" y="2229296"/>
            <a:ext cx="9144000" cy="476462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val="1"/>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57" y="583458"/>
            <a:ext cx="8332858" cy="45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15855" y="1199291"/>
            <a:ext cx="8332858" cy="1200329"/>
          </a:xfrm>
          <a:prstGeom prst="rect">
            <a:avLst/>
          </a:prstGeom>
        </p:spPr>
        <p:txBody>
          <a:bodyPr wrap="square">
            <a:spAutoFit/>
          </a:bodyPr>
          <a:lstStyle/>
          <a:p>
            <a:pPr eaLnBrk="0" fontAlgn="base" hangingPunct="0">
              <a:spcBef>
                <a:spcPct val="0"/>
              </a:spcBef>
              <a:spcAft>
                <a:spcPct val="0"/>
              </a:spcAft>
            </a:pPr>
            <a:r>
              <a:rPr lang="en-GB" altLang="en-US" sz="3600" b="1" dirty="0">
                <a:solidFill>
                  <a:srgbClr val="00717F"/>
                </a:solidFill>
                <a:latin typeface="Arial" panose="020B0604020202020204" pitchFamily="34" charset="0"/>
                <a:ea typeface="Cambria" panose="02040503050406030204" pitchFamily="18" charset="0"/>
                <a:cs typeface="Arial" panose="020B0604020202020204" pitchFamily="34" charset="0"/>
              </a:rPr>
              <a:t>FUTURE-READY SKILLS SYSTEM IN A DEVOLVED UK</a:t>
            </a:r>
            <a:endParaRPr lang="en-US" altLang="en-US" sz="3600" b="1" dirty="0">
              <a:solidFill>
                <a:srgbClr val="00717F"/>
              </a:solidFill>
              <a:latin typeface="Arial" panose="020B0604020202020204" pitchFamily="34" charset="0"/>
              <a:ea typeface="Cambria" panose="02040503050406030204" pitchFamily="18" charset="0"/>
              <a:cs typeface="Arial" panose="020B0604020202020204" pitchFamily="34" charset="0"/>
            </a:endParaRPr>
          </a:p>
        </p:txBody>
      </p:sp>
      <p:pic>
        <p:nvPicPr>
          <p:cNvPr id="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1762" y="5874587"/>
            <a:ext cx="1774825" cy="70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8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71136" y="284735"/>
            <a:ext cx="8699157" cy="6049321"/>
          </a:xfrm>
          <a:prstGeom prst="rect">
            <a:avLst/>
          </a:prstGeom>
        </p:spPr>
      </p:pic>
    </p:spTree>
    <p:extLst>
      <p:ext uri="{BB962C8B-B14F-4D97-AF65-F5344CB8AC3E}">
        <p14:creationId xmlns:p14="http://schemas.microsoft.com/office/powerpoint/2010/main" val="17496909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5212" y="308919"/>
            <a:ext cx="8859795" cy="6198875"/>
          </a:xfrm>
          <a:prstGeom prst="rect">
            <a:avLst/>
          </a:prstGeom>
        </p:spPr>
      </p:pic>
    </p:spTree>
    <p:extLst>
      <p:ext uri="{BB962C8B-B14F-4D97-AF65-F5344CB8AC3E}">
        <p14:creationId xmlns:p14="http://schemas.microsoft.com/office/powerpoint/2010/main" val="7915797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32936" y="1257194"/>
            <a:ext cx="7578919" cy="461665"/>
          </a:xfrm>
          <a:prstGeom prst="rect">
            <a:avLst/>
          </a:prstGeom>
          <a:noFill/>
        </p:spPr>
        <p:txBody>
          <a:bodyPr wrap="square" rtlCol="0" anchor="t">
            <a:spAutoFit/>
          </a:bodyPr>
          <a:lstStyle/>
          <a:p>
            <a:pPr defTabSz="457200"/>
            <a:endParaRPr lang="en-US" sz="2400" dirty="0">
              <a:solidFill>
                <a:srgbClr val="00838B"/>
              </a:solidFill>
              <a:latin typeface="Arial"/>
              <a:cs typeface="Arial"/>
            </a:endParaRPr>
          </a:p>
        </p:txBody>
      </p:sp>
      <p:cxnSp>
        <p:nvCxnSpPr>
          <p:cNvPr id="11" name="Straight Connector 10"/>
          <p:cNvCxnSpPr/>
          <p:nvPr/>
        </p:nvCxnSpPr>
        <p:spPr>
          <a:xfrm>
            <a:off x="1742234" y="1017337"/>
            <a:ext cx="8715004" cy="0"/>
          </a:xfrm>
          <a:prstGeom prst="line">
            <a:avLst/>
          </a:prstGeom>
          <a:ln w="9525">
            <a:solidFill>
              <a:srgbClr val="29A0A7"/>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7675418" y="6049818"/>
            <a:ext cx="2976751" cy="756042"/>
          </a:xfrm>
          <a:prstGeom prst="rect">
            <a:avLst/>
          </a:prstGeom>
        </p:spPr>
      </p:pic>
      <p:sp>
        <p:nvSpPr>
          <p:cNvPr id="2" name="TextBox 1"/>
          <p:cNvSpPr txBox="1"/>
          <p:nvPr/>
        </p:nvSpPr>
        <p:spPr>
          <a:xfrm>
            <a:off x="6585098" y="3917253"/>
            <a:ext cx="4588406" cy="646331"/>
          </a:xfrm>
          <a:prstGeom prst="rect">
            <a:avLst/>
          </a:prstGeom>
          <a:noFill/>
        </p:spPr>
        <p:txBody>
          <a:bodyPr wrap="square" rtlCol="0">
            <a:spAutoFit/>
          </a:bodyPr>
          <a:lstStyle/>
          <a:p>
            <a:pPr defTabSz="457200"/>
            <a:r>
              <a:rPr lang="en-GB" u="sng" dirty="0">
                <a:solidFill>
                  <a:prstClr val="black"/>
                </a:solidFill>
                <a:latin typeface="Calibri"/>
                <a:hlinkClick r:id="rId4"/>
              </a:rPr>
              <a:t>www.the-lep.com/media/2350/delivery-agreements-2019.pdf</a:t>
            </a:r>
            <a:endParaRPr lang="en-GB" dirty="0">
              <a:solidFill>
                <a:prstClr val="black"/>
              </a:solidFill>
              <a:latin typeface="Calibri"/>
            </a:endParaRPr>
          </a:p>
        </p:txBody>
      </p:sp>
      <p:pic>
        <p:nvPicPr>
          <p:cNvPr id="4" name="Picture 3"/>
          <p:cNvPicPr>
            <a:picLocks noChangeAspect="1"/>
          </p:cNvPicPr>
          <p:nvPr/>
        </p:nvPicPr>
        <p:blipFill>
          <a:blip r:embed="rId5"/>
          <a:stretch>
            <a:fillRect/>
          </a:stretch>
        </p:blipFill>
        <p:spPr>
          <a:xfrm>
            <a:off x="2881012" y="1257193"/>
            <a:ext cx="3571087" cy="5257892"/>
          </a:xfrm>
          <a:prstGeom prst="rect">
            <a:avLst/>
          </a:prstGeom>
        </p:spPr>
      </p:pic>
      <p:sp>
        <p:nvSpPr>
          <p:cNvPr id="9" name="TextBox 8"/>
          <p:cNvSpPr txBox="1"/>
          <p:nvPr/>
        </p:nvSpPr>
        <p:spPr>
          <a:xfrm>
            <a:off x="1832935" y="312635"/>
            <a:ext cx="8715004" cy="584775"/>
          </a:xfrm>
          <a:prstGeom prst="rect">
            <a:avLst/>
          </a:prstGeom>
          <a:noFill/>
        </p:spPr>
        <p:txBody>
          <a:bodyPr wrap="square" rtlCol="0">
            <a:spAutoFit/>
          </a:bodyPr>
          <a:lstStyle/>
          <a:p>
            <a:pPr defTabSz="457200"/>
            <a:r>
              <a:rPr lang="en-US" sz="3200" b="1" dirty="0">
                <a:solidFill>
                  <a:srgbClr val="166976"/>
                </a:solidFill>
                <a:latin typeface="Arial"/>
                <a:cs typeface="Arial"/>
              </a:rPr>
              <a:t>Delivery Agreements</a:t>
            </a:r>
          </a:p>
        </p:txBody>
      </p:sp>
    </p:spTree>
    <p:extLst>
      <p:ext uri="{BB962C8B-B14F-4D97-AF65-F5344CB8AC3E}">
        <p14:creationId xmlns:p14="http://schemas.microsoft.com/office/powerpoint/2010/main" val="2139069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42235" y="423315"/>
            <a:ext cx="8715004" cy="584775"/>
          </a:xfrm>
          <a:prstGeom prst="rect">
            <a:avLst/>
          </a:prstGeom>
          <a:noFill/>
        </p:spPr>
        <p:txBody>
          <a:bodyPr wrap="square" rtlCol="0">
            <a:spAutoFit/>
          </a:bodyPr>
          <a:lstStyle/>
          <a:p>
            <a:pPr defTabSz="457200"/>
            <a:r>
              <a:rPr lang="en-US" sz="3200" b="1" dirty="0">
                <a:solidFill>
                  <a:srgbClr val="166976"/>
                </a:solidFill>
                <a:latin typeface="Arial"/>
                <a:cs typeface="Arial"/>
              </a:rPr>
              <a:t>Keep in touch</a:t>
            </a:r>
          </a:p>
        </p:txBody>
      </p:sp>
      <p:cxnSp>
        <p:nvCxnSpPr>
          <p:cNvPr id="11" name="Straight Connector 10"/>
          <p:cNvCxnSpPr/>
          <p:nvPr/>
        </p:nvCxnSpPr>
        <p:spPr>
          <a:xfrm>
            <a:off x="1742234" y="1017337"/>
            <a:ext cx="8715004" cy="0"/>
          </a:xfrm>
          <a:prstGeom prst="line">
            <a:avLst/>
          </a:prstGeom>
          <a:ln w="9525">
            <a:solidFill>
              <a:srgbClr val="29A0A7"/>
            </a:solidFill>
          </a:ln>
          <a:effectLst/>
        </p:spPr>
        <p:style>
          <a:lnRef idx="2">
            <a:schemeClr val="accent1"/>
          </a:lnRef>
          <a:fillRef idx="0">
            <a:schemeClr val="accent1"/>
          </a:fillRef>
          <a:effectRef idx="1">
            <a:schemeClr val="accent1"/>
          </a:effectRef>
          <a:fontRef idx="minor">
            <a:schemeClr val="tx1"/>
          </a:fontRef>
        </p:style>
      </p:cxnSp>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8621" y="5807676"/>
            <a:ext cx="1774825" cy="7064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1" y="4452735"/>
            <a:ext cx="8220645" cy="3416320"/>
          </a:xfrm>
          <a:prstGeom prst="rect">
            <a:avLst/>
          </a:prstGeom>
          <a:noFill/>
        </p:spPr>
        <p:txBody>
          <a:bodyPr wrap="square" rtlCol="0">
            <a:spAutoFit/>
          </a:bodyPr>
          <a:lstStyle/>
          <a:p>
            <a:pPr algn="ctr" defTabSz="457200">
              <a:buClr>
                <a:srgbClr val="46B4B4"/>
              </a:buClr>
              <a:defRPr/>
            </a:pPr>
            <a:r>
              <a:rPr lang="en-GB" sz="2400" dirty="0">
                <a:solidFill>
                  <a:prstClr val="black"/>
                </a:solidFill>
                <a:latin typeface="Calibri"/>
              </a:rPr>
              <a:t>Email: </a:t>
            </a:r>
            <a:r>
              <a:rPr lang="en-GB" sz="2400" dirty="0">
                <a:solidFill>
                  <a:prstClr val="black"/>
                </a:solidFill>
                <a:latin typeface="Calibri"/>
                <a:hlinkClick r:id="rId4"/>
              </a:rPr>
              <a:t>skillscommission@westyorks-ca.gov.uk</a:t>
            </a:r>
            <a:endParaRPr lang="en-GB" sz="2400" dirty="0">
              <a:solidFill>
                <a:prstClr val="black"/>
              </a:solidFill>
              <a:latin typeface="Calibri"/>
            </a:endParaRPr>
          </a:p>
          <a:p>
            <a:pPr algn="ctr" defTabSz="457200">
              <a:buClr>
                <a:srgbClr val="46B4B4"/>
              </a:buClr>
              <a:defRPr/>
            </a:pPr>
            <a:endParaRPr lang="en-GB" sz="2400" dirty="0">
              <a:solidFill>
                <a:prstClr val="black"/>
              </a:solidFill>
              <a:latin typeface="Calibri"/>
            </a:endParaRPr>
          </a:p>
          <a:p>
            <a:pPr algn="ctr" defTabSz="457200">
              <a:buClr>
                <a:srgbClr val="46B4B4"/>
              </a:buClr>
              <a:defRPr/>
            </a:pPr>
            <a:r>
              <a:rPr lang="en-GB" sz="2400" dirty="0">
                <a:solidFill>
                  <a:prstClr val="black"/>
                </a:solidFill>
                <a:latin typeface="Calibri"/>
                <a:hlinkClick r:id="rId5"/>
              </a:rPr>
              <a:t>www.futurereadyskillscommission.com</a:t>
            </a:r>
            <a:endParaRPr lang="en-GB" sz="2400" dirty="0">
              <a:solidFill>
                <a:prstClr val="black"/>
              </a:solidFill>
              <a:latin typeface="Calibri"/>
            </a:endParaRPr>
          </a:p>
          <a:p>
            <a:pPr marL="257175" indent="-257175" algn="ctr" defTabSz="457200">
              <a:buClr>
                <a:srgbClr val="46B4B4"/>
              </a:buClr>
              <a:buFont typeface="Arial" panose="020B0604020202020204" pitchFamily="34" charset="0"/>
              <a:buChar char="•"/>
              <a:defRPr/>
            </a:pPr>
            <a:endParaRPr lang="en-GB" sz="2400" dirty="0">
              <a:solidFill>
                <a:prstClr val="black"/>
              </a:solidFill>
              <a:latin typeface="Calibri"/>
            </a:endParaRPr>
          </a:p>
          <a:p>
            <a:pPr algn="ctr" defTabSz="457200">
              <a:buClr>
                <a:srgbClr val="46B4B4"/>
              </a:buClr>
              <a:defRPr/>
            </a:pPr>
            <a:r>
              <a:rPr lang="en-GB" sz="2400" dirty="0">
                <a:solidFill>
                  <a:prstClr val="black"/>
                </a:solidFill>
                <a:latin typeface="Calibri"/>
              </a:rPr>
              <a:t>Twitter: @</a:t>
            </a:r>
            <a:r>
              <a:rPr lang="en-GB" sz="2400" dirty="0" err="1">
                <a:solidFill>
                  <a:prstClr val="black"/>
                </a:solidFill>
                <a:latin typeface="Calibri"/>
              </a:rPr>
              <a:t>westyorkshireCA</a:t>
            </a:r>
            <a:r>
              <a:rPr lang="en-GB" sz="2400" dirty="0">
                <a:solidFill>
                  <a:prstClr val="black"/>
                </a:solidFill>
                <a:latin typeface="Calibri"/>
              </a:rPr>
              <a:t>  #</a:t>
            </a:r>
            <a:r>
              <a:rPr lang="en-GB" sz="2400" dirty="0" err="1">
                <a:solidFill>
                  <a:prstClr val="black"/>
                </a:solidFill>
                <a:latin typeface="Calibri"/>
              </a:rPr>
              <a:t>futureskillscomm</a:t>
            </a:r>
            <a:r>
              <a:rPr lang="en-GB" sz="2400" dirty="0">
                <a:solidFill>
                  <a:prstClr val="black"/>
                </a:solidFill>
                <a:latin typeface="Calibri"/>
              </a:rPr>
              <a:t> </a:t>
            </a:r>
          </a:p>
          <a:p>
            <a:pPr marL="257175" indent="-257175" algn="ctr" defTabSz="457200">
              <a:buClr>
                <a:srgbClr val="46B4B4"/>
              </a:buClr>
              <a:buFont typeface="Arial" panose="020B0604020202020204" pitchFamily="34" charset="0"/>
              <a:buChar char="•"/>
              <a:defRPr/>
            </a:pPr>
            <a:endParaRPr lang="en-GB" sz="2400" dirty="0">
              <a:solidFill>
                <a:prstClr val="black"/>
              </a:solidFill>
              <a:latin typeface="Arial" panose="020B0604020202020204" pitchFamily="34" charset="0"/>
              <a:cs typeface="Arial" panose="020B0604020202020204" pitchFamily="34" charset="0"/>
            </a:endParaRPr>
          </a:p>
          <a:p>
            <a:pPr algn="ctr" defTabSz="457200">
              <a:buClr>
                <a:srgbClr val="46B4B4"/>
              </a:buClr>
              <a:defRPr/>
            </a:pPr>
            <a:r>
              <a:rPr lang="en-GB" sz="2400" dirty="0">
                <a:solidFill>
                  <a:prstClr val="black"/>
                </a:solidFill>
                <a:latin typeface="Calibri"/>
              </a:rPr>
              <a:t> </a:t>
            </a:r>
            <a:endParaRPr lang="en-GB" sz="2400" dirty="0">
              <a:solidFill>
                <a:prstClr val="black"/>
              </a:solidFill>
              <a:latin typeface="Arial" panose="020B0604020202020204" pitchFamily="34" charset="0"/>
              <a:cs typeface="Arial" panose="020B0604020202020204" pitchFamily="34" charset="0"/>
            </a:endParaRPr>
          </a:p>
          <a:p>
            <a:pPr algn="ctr" defTabSz="457200">
              <a:buClr>
                <a:srgbClr val="46B4B4"/>
              </a:buClr>
              <a:defRPr/>
            </a:pPr>
            <a:endParaRPr lang="en-GB" sz="2400" dirty="0">
              <a:solidFill>
                <a:prstClr val="black"/>
              </a:solidFill>
              <a:latin typeface="Arial" panose="020B0604020202020204" pitchFamily="34" charset="0"/>
              <a:cs typeface="Arial" panose="020B0604020202020204" pitchFamily="34" charset="0"/>
            </a:endParaRPr>
          </a:p>
          <a:p>
            <a:pPr marL="257175" indent="-257175" defTabSz="457200">
              <a:buClr>
                <a:srgbClr val="46B4B4"/>
              </a:buClr>
              <a:buFont typeface="Arial" panose="020B0604020202020204" pitchFamily="34" charset="0"/>
              <a:buChar char="•"/>
              <a:defRPr/>
            </a:pPr>
            <a:endParaRPr lang="en-GB" sz="24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2609851" y="1244620"/>
            <a:ext cx="6534014" cy="3027427"/>
          </a:xfrm>
          <a:prstGeom prst="rect">
            <a:avLst/>
          </a:prstGeom>
        </p:spPr>
      </p:pic>
    </p:spTree>
    <p:extLst>
      <p:ext uri="{BB962C8B-B14F-4D97-AF65-F5344CB8AC3E}">
        <p14:creationId xmlns:p14="http://schemas.microsoft.com/office/powerpoint/2010/main" val="30524447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51816" y="832809"/>
            <a:ext cx="5157332" cy="584776"/>
          </a:xfrm>
          <a:prstGeom prst="rect">
            <a:avLst/>
          </a:prstGeom>
          <a:noFill/>
        </p:spPr>
        <p:txBody>
          <a:bodyPr wrap="square" rtlCol="0">
            <a:spAutoFit/>
          </a:bodyPr>
          <a:lstStyle/>
          <a:p>
            <a:pPr defTabSz="457200"/>
            <a:r>
              <a:rPr lang="en-US" sz="3200" b="1" dirty="0">
                <a:solidFill>
                  <a:srgbClr val="166976"/>
                </a:solidFill>
                <a:latin typeface="Arial"/>
                <a:cs typeface="Arial"/>
              </a:rPr>
              <a:t>Thank you </a:t>
            </a:r>
          </a:p>
        </p:txBody>
      </p:sp>
      <p:pic>
        <p:nvPicPr>
          <p:cNvPr id="7" name="Placeholder"/>
          <p:cNvPicPr/>
          <p:nvPr/>
        </p:nvPicPr>
        <p:blipFill>
          <a:blip r:embed="rId3" cstate="print">
            <a:extLst>
              <a:ext uri="{28A0092B-C50C-407E-A947-70E740481C1C}">
                <a14:useLocalDpi xmlns:a14="http://schemas.microsoft.com/office/drawing/2010/main" val="0"/>
              </a:ext>
            </a:extLst>
          </a:blip>
          <a:stretch>
            <a:fillRect/>
          </a:stretch>
        </p:blipFill>
        <p:spPr bwMode="auto">
          <a:xfrm>
            <a:off x="1524000" y="2229296"/>
            <a:ext cx="9144000" cy="4628704"/>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val="1"/>
            </a:ext>
          </a:extLst>
        </p:spPr>
      </p:pic>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7048" y="5826258"/>
            <a:ext cx="1774825" cy="70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106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24" name="Freeform 23"/>
          <p:cNvSpPr>
            <a:spLocks noEditPoints="1"/>
          </p:cNvSpPr>
          <p:nvPr/>
        </p:nvSpPr>
        <p:spPr bwMode="auto">
          <a:xfrm>
            <a:off x="7961101" y="2062838"/>
            <a:ext cx="1762543" cy="1627412"/>
          </a:xfrm>
          <a:custGeom>
            <a:avLst/>
            <a:gdLst>
              <a:gd name="T0" fmla="*/ 2147483647 w 128"/>
              <a:gd name="T1" fmla="*/ 2147483647 h 120"/>
              <a:gd name="T2" fmla="*/ 2147483647 w 128"/>
              <a:gd name="T3" fmla="*/ 2147483647 h 120"/>
              <a:gd name="T4" fmla="*/ 2147483647 w 128"/>
              <a:gd name="T5" fmla="*/ 2147483647 h 120"/>
              <a:gd name="T6" fmla="*/ 2147483647 w 128"/>
              <a:gd name="T7" fmla="*/ 2147483647 h 120"/>
              <a:gd name="T8" fmla="*/ 2147483647 w 128"/>
              <a:gd name="T9" fmla="*/ 2147483647 h 120"/>
              <a:gd name="T10" fmla="*/ 2147483647 w 128"/>
              <a:gd name="T11" fmla="*/ 2147483647 h 120"/>
              <a:gd name="T12" fmla="*/ 2147483647 w 128"/>
              <a:gd name="T13" fmla="*/ 2147483647 h 120"/>
              <a:gd name="T14" fmla="*/ 2147483647 w 128"/>
              <a:gd name="T15" fmla="*/ 0 h 120"/>
              <a:gd name="T16" fmla="*/ 2147483647 w 128"/>
              <a:gd name="T17" fmla="*/ 0 h 120"/>
              <a:gd name="T18" fmla="*/ 0 w 128"/>
              <a:gd name="T19" fmla="*/ 2147483647 h 120"/>
              <a:gd name="T20" fmla="*/ 0 w 128"/>
              <a:gd name="T21" fmla="*/ 2147483647 h 120"/>
              <a:gd name="T22" fmla="*/ 2147483647 w 128"/>
              <a:gd name="T23" fmla="*/ 2147483647 h 120"/>
              <a:gd name="T24" fmla="*/ 2147483647 w 128"/>
              <a:gd name="T25" fmla="*/ 2147483647 h 120"/>
              <a:gd name="T26" fmla="*/ 2147483647 w 128"/>
              <a:gd name="T27" fmla="*/ 2147483647 h 120"/>
              <a:gd name="T28" fmla="*/ 2147483647 w 128"/>
              <a:gd name="T29" fmla="*/ 2147483647 h 120"/>
              <a:gd name="T30" fmla="*/ 2147483647 w 128"/>
              <a:gd name="T31" fmla="*/ 2147483647 h 120"/>
              <a:gd name="T32" fmla="*/ 2147483647 w 128"/>
              <a:gd name="T33" fmla="*/ 2147483647 h 120"/>
              <a:gd name="T34" fmla="*/ 2147483647 w 128"/>
              <a:gd name="T35" fmla="*/ 2147483647 h 120"/>
              <a:gd name="T36" fmla="*/ 2147483647 w 128"/>
              <a:gd name="T37" fmla="*/ 2147483647 h 120"/>
              <a:gd name="T38" fmla="*/ 2147483647 w 128"/>
              <a:gd name="T39" fmla="*/ 0 h 120"/>
              <a:gd name="T40" fmla="*/ 2147483647 w 128"/>
              <a:gd name="T41" fmla="*/ 2147483647 h 120"/>
              <a:gd name="T42" fmla="*/ 2147483647 w 128"/>
              <a:gd name="T43" fmla="*/ 2147483647 h 120"/>
              <a:gd name="T44" fmla="*/ 2147483647 w 128"/>
              <a:gd name="T45" fmla="*/ 2147483647 h 120"/>
              <a:gd name="T46" fmla="*/ 2147483647 w 128"/>
              <a:gd name="T47" fmla="*/ 2147483647 h 120"/>
              <a:gd name="T48" fmla="*/ 2147483647 w 128"/>
              <a:gd name="T49" fmla="*/ 2147483647 h 120"/>
              <a:gd name="T50" fmla="*/ 2147483647 w 128"/>
              <a:gd name="T51" fmla="*/ 2147483647 h 120"/>
              <a:gd name="T52" fmla="*/ 2147483647 w 128"/>
              <a:gd name="T53" fmla="*/ 2147483647 h 120"/>
              <a:gd name="T54" fmla="*/ 2147483647 w 128"/>
              <a:gd name="T55" fmla="*/ 2147483647 h 120"/>
              <a:gd name="T56" fmla="*/ 2147483647 w 128"/>
              <a:gd name="T57" fmla="*/ 2147483647 h 120"/>
              <a:gd name="T58" fmla="*/ 2147483647 w 128"/>
              <a:gd name="T59" fmla="*/ 2147483647 h 120"/>
              <a:gd name="T60" fmla="*/ 2147483647 w 128"/>
              <a:gd name="T61" fmla="*/ 2147483647 h 120"/>
              <a:gd name="T62" fmla="*/ 2147483647 w 128"/>
              <a:gd name="T63" fmla="*/ 2147483647 h 120"/>
              <a:gd name="T64" fmla="*/ 2147483647 w 128"/>
              <a:gd name="T65" fmla="*/ 2147483647 h 120"/>
              <a:gd name="T66" fmla="*/ 2147483647 w 128"/>
              <a:gd name="T67" fmla="*/ 2147483647 h 120"/>
              <a:gd name="T68" fmla="*/ 2147483647 w 128"/>
              <a:gd name="T69" fmla="*/ 2147483647 h 120"/>
              <a:gd name="T70" fmla="*/ 2147483647 w 128"/>
              <a:gd name="T71" fmla="*/ 2147483647 h 120"/>
              <a:gd name="T72" fmla="*/ 2147483647 w 128"/>
              <a:gd name="T73" fmla="*/ 2147483647 h 120"/>
              <a:gd name="T74" fmla="*/ 2147483647 w 128"/>
              <a:gd name="T75" fmla="*/ 2147483647 h 120"/>
              <a:gd name="T76" fmla="*/ 2147483647 w 128"/>
              <a:gd name="T77" fmla="*/ 2147483647 h 120"/>
              <a:gd name="T78" fmla="*/ 2147483647 w 128"/>
              <a:gd name="T79" fmla="*/ 2147483647 h 120"/>
              <a:gd name="T80" fmla="*/ 2147483647 w 128"/>
              <a:gd name="T81" fmla="*/ 2147483647 h 120"/>
              <a:gd name="T82" fmla="*/ 2147483647 w 128"/>
              <a:gd name="T83" fmla="*/ 2147483647 h 120"/>
              <a:gd name="T84" fmla="*/ 2147483647 w 128"/>
              <a:gd name="T85" fmla="*/ 2147483647 h 120"/>
              <a:gd name="T86" fmla="*/ 2147483647 w 128"/>
              <a:gd name="T87" fmla="*/ 2147483647 h 120"/>
              <a:gd name="T88" fmla="*/ 2147483647 w 128"/>
              <a:gd name="T89" fmla="*/ 2147483647 h 120"/>
              <a:gd name="T90" fmla="*/ 2147483647 w 128"/>
              <a:gd name="T91" fmla="*/ 2147483647 h 120"/>
              <a:gd name="T92" fmla="*/ 2147483647 w 128"/>
              <a:gd name="T93" fmla="*/ 2147483647 h 120"/>
              <a:gd name="T94" fmla="*/ 2147483647 w 128"/>
              <a:gd name="T95" fmla="*/ 2147483647 h 1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20">
                <a:moveTo>
                  <a:pt x="100" y="40"/>
                </a:moveTo>
                <a:cubicBezTo>
                  <a:pt x="28" y="40"/>
                  <a:pt x="28" y="40"/>
                  <a:pt x="28" y="40"/>
                </a:cubicBezTo>
                <a:cubicBezTo>
                  <a:pt x="26" y="40"/>
                  <a:pt x="24" y="42"/>
                  <a:pt x="24" y="44"/>
                </a:cubicBezTo>
                <a:cubicBezTo>
                  <a:pt x="24" y="46"/>
                  <a:pt x="26" y="48"/>
                  <a:pt x="28" y="48"/>
                </a:cubicBezTo>
                <a:cubicBezTo>
                  <a:pt x="100" y="48"/>
                  <a:pt x="100" y="48"/>
                  <a:pt x="100" y="48"/>
                </a:cubicBezTo>
                <a:cubicBezTo>
                  <a:pt x="102" y="48"/>
                  <a:pt x="104" y="46"/>
                  <a:pt x="104" y="44"/>
                </a:cubicBezTo>
                <a:cubicBezTo>
                  <a:pt x="104" y="42"/>
                  <a:pt x="102" y="40"/>
                  <a:pt x="100" y="40"/>
                </a:cubicBezTo>
                <a:close/>
                <a:moveTo>
                  <a:pt x="116" y="0"/>
                </a:moveTo>
                <a:cubicBezTo>
                  <a:pt x="12" y="0"/>
                  <a:pt x="12" y="0"/>
                  <a:pt x="12" y="0"/>
                </a:cubicBezTo>
                <a:cubicBezTo>
                  <a:pt x="5" y="0"/>
                  <a:pt x="0" y="5"/>
                  <a:pt x="0" y="12"/>
                </a:cubicBezTo>
                <a:cubicBezTo>
                  <a:pt x="0" y="80"/>
                  <a:pt x="0" y="80"/>
                  <a:pt x="0" y="80"/>
                </a:cubicBezTo>
                <a:cubicBezTo>
                  <a:pt x="0" y="87"/>
                  <a:pt x="5" y="92"/>
                  <a:pt x="12" y="92"/>
                </a:cubicBezTo>
                <a:cubicBezTo>
                  <a:pt x="28" y="92"/>
                  <a:pt x="28" y="92"/>
                  <a:pt x="28" y="92"/>
                </a:cubicBezTo>
                <a:cubicBezTo>
                  <a:pt x="28" y="109"/>
                  <a:pt x="28" y="109"/>
                  <a:pt x="28" y="109"/>
                </a:cubicBezTo>
                <a:cubicBezTo>
                  <a:pt x="29" y="114"/>
                  <a:pt x="35" y="120"/>
                  <a:pt x="44" y="114"/>
                </a:cubicBezTo>
                <a:cubicBezTo>
                  <a:pt x="68" y="92"/>
                  <a:pt x="68" y="92"/>
                  <a:pt x="68" y="92"/>
                </a:cubicBezTo>
                <a:cubicBezTo>
                  <a:pt x="116" y="92"/>
                  <a:pt x="116" y="92"/>
                  <a:pt x="116" y="92"/>
                </a:cubicBezTo>
                <a:cubicBezTo>
                  <a:pt x="123" y="92"/>
                  <a:pt x="128" y="87"/>
                  <a:pt x="128" y="80"/>
                </a:cubicBezTo>
                <a:cubicBezTo>
                  <a:pt x="128" y="12"/>
                  <a:pt x="128" y="12"/>
                  <a:pt x="128" y="12"/>
                </a:cubicBezTo>
                <a:cubicBezTo>
                  <a:pt x="128" y="5"/>
                  <a:pt x="123" y="0"/>
                  <a:pt x="116" y="0"/>
                </a:cubicBezTo>
                <a:close/>
                <a:moveTo>
                  <a:pt x="120" y="76"/>
                </a:moveTo>
                <a:cubicBezTo>
                  <a:pt x="120" y="81"/>
                  <a:pt x="116" y="84"/>
                  <a:pt x="112" y="84"/>
                </a:cubicBezTo>
                <a:cubicBezTo>
                  <a:pt x="66" y="84"/>
                  <a:pt x="66" y="84"/>
                  <a:pt x="66" y="84"/>
                </a:cubicBezTo>
                <a:cubicBezTo>
                  <a:pt x="39" y="108"/>
                  <a:pt x="39" y="108"/>
                  <a:pt x="39" y="108"/>
                </a:cubicBezTo>
                <a:cubicBezTo>
                  <a:pt x="35" y="113"/>
                  <a:pt x="36" y="99"/>
                  <a:pt x="36" y="92"/>
                </a:cubicBezTo>
                <a:cubicBezTo>
                  <a:pt x="36" y="92"/>
                  <a:pt x="36" y="92"/>
                  <a:pt x="36" y="92"/>
                </a:cubicBezTo>
                <a:cubicBezTo>
                  <a:pt x="36" y="84"/>
                  <a:pt x="36" y="84"/>
                  <a:pt x="36" y="84"/>
                </a:cubicBezTo>
                <a:cubicBezTo>
                  <a:pt x="16" y="84"/>
                  <a:pt x="16" y="84"/>
                  <a:pt x="16" y="84"/>
                </a:cubicBezTo>
                <a:cubicBezTo>
                  <a:pt x="12" y="84"/>
                  <a:pt x="8" y="81"/>
                  <a:pt x="8" y="76"/>
                </a:cubicBezTo>
                <a:cubicBezTo>
                  <a:pt x="8" y="16"/>
                  <a:pt x="8" y="16"/>
                  <a:pt x="8" y="16"/>
                </a:cubicBezTo>
                <a:cubicBezTo>
                  <a:pt x="8" y="12"/>
                  <a:pt x="12" y="8"/>
                  <a:pt x="16" y="8"/>
                </a:cubicBezTo>
                <a:cubicBezTo>
                  <a:pt x="112" y="8"/>
                  <a:pt x="112" y="8"/>
                  <a:pt x="112" y="8"/>
                </a:cubicBezTo>
                <a:cubicBezTo>
                  <a:pt x="116" y="8"/>
                  <a:pt x="120" y="12"/>
                  <a:pt x="120" y="16"/>
                </a:cubicBezTo>
                <a:cubicBezTo>
                  <a:pt x="120" y="76"/>
                  <a:pt x="120" y="76"/>
                  <a:pt x="120" y="76"/>
                </a:cubicBezTo>
                <a:close/>
                <a:moveTo>
                  <a:pt x="100" y="24"/>
                </a:moveTo>
                <a:cubicBezTo>
                  <a:pt x="28" y="24"/>
                  <a:pt x="28" y="24"/>
                  <a:pt x="28" y="24"/>
                </a:cubicBezTo>
                <a:cubicBezTo>
                  <a:pt x="26" y="24"/>
                  <a:pt x="24" y="26"/>
                  <a:pt x="24" y="28"/>
                </a:cubicBezTo>
                <a:cubicBezTo>
                  <a:pt x="24" y="30"/>
                  <a:pt x="26" y="32"/>
                  <a:pt x="28" y="32"/>
                </a:cubicBezTo>
                <a:cubicBezTo>
                  <a:pt x="100" y="32"/>
                  <a:pt x="100" y="32"/>
                  <a:pt x="100" y="32"/>
                </a:cubicBezTo>
                <a:cubicBezTo>
                  <a:pt x="102" y="32"/>
                  <a:pt x="104" y="30"/>
                  <a:pt x="104" y="28"/>
                </a:cubicBezTo>
                <a:cubicBezTo>
                  <a:pt x="104" y="26"/>
                  <a:pt x="102" y="24"/>
                  <a:pt x="100" y="24"/>
                </a:cubicBezTo>
                <a:close/>
                <a:moveTo>
                  <a:pt x="72" y="56"/>
                </a:moveTo>
                <a:cubicBezTo>
                  <a:pt x="28" y="56"/>
                  <a:pt x="28" y="56"/>
                  <a:pt x="28" y="56"/>
                </a:cubicBezTo>
                <a:cubicBezTo>
                  <a:pt x="26" y="56"/>
                  <a:pt x="24" y="58"/>
                  <a:pt x="24" y="60"/>
                </a:cubicBezTo>
                <a:cubicBezTo>
                  <a:pt x="24" y="63"/>
                  <a:pt x="26" y="64"/>
                  <a:pt x="28" y="64"/>
                </a:cubicBezTo>
                <a:cubicBezTo>
                  <a:pt x="72" y="64"/>
                  <a:pt x="72" y="64"/>
                  <a:pt x="72" y="64"/>
                </a:cubicBezTo>
                <a:cubicBezTo>
                  <a:pt x="74" y="64"/>
                  <a:pt x="76" y="63"/>
                  <a:pt x="76" y="60"/>
                </a:cubicBezTo>
                <a:cubicBezTo>
                  <a:pt x="76" y="58"/>
                  <a:pt x="74" y="56"/>
                  <a:pt x="72" y="56"/>
                </a:cubicBezTo>
                <a:close/>
              </a:path>
            </a:pathLst>
          </a:custGeom>
          <a:solidFill>
            <a:srgbClr val="CC543C"/>
          </a:solidFill>
          <a:ln w="9525">
            <a:solidFill>
              <a:srgbClr val="CC543C"/>
            </a:solidFill>
            <a:round/>
            <a:headEnd/>
            <a:tailEnd/>
          </a:ln>
          <a:extLst/>
        </p:spPr>
        <p:txBody>
          <a:bodyPr/>
          <a:lstStyle>
            <a:defPPr>
              <a:defRPr lang="en-US"/>
            </a:defPPr>
            <a:lvl1pPr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1pPr>
            <a:lvl2pPr marL="1217613" indent="-760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2pPr>
            <a:lvl3pPr marL="2436813" indent="-1522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3pPr>
            <a:lvl4pPr marL="3656013" indent="-2284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4pPr>
            <a:lvl5pPr marL="4875213" indent="-3046413" algn="l" defTabSz="2436813" rtl="0" eaLnBrk="0" fontAlgn="base" hangingPunct="0">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9pPr>
          </a:lstStyle>
          <a:p>
            <a:pPr marL="0" marR="0" lvl="0" indent="0" algn="l" defTabSz="2436813" rtl="0" eaLnBrk="0" fontAlgn="base" latinLnBrk="0" hangingPunct="0">
              <a:lnSpc>
                <a:spcPct val="100000"/>
              </a:lnSpc>
              <a:spcBef>
                <a:spcPct val="0"/>
              </a:spcBef>
              <a:spcAft>
                <a:spcPct val="0"/>
              </a:spcAft>
              <a:buClrTx/>
              <a:buSzTx/>
              <a:buFontTx/>
              <a:buNone/>
              <a:tabLst/>
              <a:defRPr/>
            </a:pPr>
            <a:endParaRPr kumimoji="0" lang="en-GB" sz="4800" b="0" i="0" u="none" strike="noStrike" kern="1200" cap="none" spc="0" normalizeH="0" baseline="0" noProof="0">
              <a:ln>
                <a:noFill/>
              </a:ln>
              <a:solidFill>
                <a:srgbClr val="CC543C"/>
              </a:solidFill>
              <a:effectLst/>
              <a:uLnTx/>
              <a:uFillTx/>
              <a:latin typeface="Calibri" panose="020F0502020204030204" pitchFamily="34" charset="0"/>
              <a:ea typeface="MS PGothic" panose="020B0600070205080204" pitchFamily="34" charset="-128"/>
              <a:cs typeface="+mn-cs"/>
            </a:endParaRPr>
          </a:p>
        </p:txBody>
      </p:sp>
      <p:sp>
        <p:nvSpPr>
          <p:cNvPr id="4" name="TextBox 3"/>
          <p:cNvSpPr txBox="1"/>
          <p:nvPr/>
        </p:nvSpPr>
        <p:spPr>
          <a:xfrm>
            <a:off x="1175657" y="4113074"/>
            <a:ext cx="105530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smtClean="0">
                <a:ln>
                  <a:noFill/>
                </a:ln>
                <a:solidFill>
                  <a:srgbClr val="0F96C6"/>
                </a:solidFill>
                <a:effectLst/>
                <a:uLnTx/>
                <a:uFillTx/>
                <a:latin typeface="Calibri" panose="020F0502020204030204"/>
                <a:ea typeface="+mn-ea"/>
                <a:cs typeface="+mn-cs"/>
              </a:rPr>
              <a:t>Slido.com - #Formula</a:t>
            </a:r>
            <a:r>
              <a:rPr lang="en-GB" sz="5400" b="1" dirty="0" err="1" smtClean="0">
                <a:solidFill>
                  <a:srgbClr val="0F96C6"/>
                </a:solidFill>
                <a:latin typeface="Calibri" panose="020F0502020204030204"/>
              </a:rPr>
              <a:t>ForSuccess</a:t>
            </a:r>
            <a:endParaRPr kumimoji="0" lang="en-GB" sz="5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55" y="248919"/>
            <a:ext cx="1733204" cy="827116"/>
          </a:xfrm>
          <a:prstGeom prst="rect">
            <a:avLst/>
          </a:prstGeom>
        </p:spPr>
      </p:pic>
      <p:sp>
        <p:nvSpPr>
          <p:cNvPr id="8" name="TextBox 7"/>
          <p:cNvSpPr txBox="1"/>
          <p:nvPr/>
        </p:nvSpPr>
        <p:spPr>
          <a:xfrm>
            <a:off x="1331701" y="2091714"/>
            <a:ext cx="6629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smtClean="0">
                <a:ln>
                  <a:noFill/>
                </a:ln>
                <a:solidFill>
                  <a:srgbClr val="CC543C"/>
                </a:solidFill>
                <a:effectLst/>
                <a:uLnTx/>
                <a:uFillTx/>
                <a:latin typeface="Calibri" panose="020F0502020204030204"/>
                <a:ea typeface="+mn-ea"/>
                <a:cs typeface="+mn-cs"/>
              </a:rPr>
              <a:t>Q&amp;A</a:t>
            </a:r>
            <a:r>
              <a:rPr kumimoji="0" lang="en-GB" sz="9600" b="1" i="0" u="none" strike="noStrike" kern="1200" cap="none" spc="0" normalizeH="0" noProof="0" dirty="0" smtClean="0">
                <a:ln>
                  <a:noFill/>
                </a:ln>
                <a:solidFill>
                  <a:srgbClr val="CC543C"/>
                </a:solidFill>
                <a:effectLst/>
                <a:uLnTx/>
                <a:uFillTx/>
                <a:latin typeface="Calibri" panose="020F0502020204030204"/>
                <a:ea typeface="+mn-ea"/>
                <a:cs typeface="+mn-cs"/>
              </a:rPr>
              <a:t> PANEL</a:t>
            </a:r>
            <a:endParaRPr kumimoji="0" lang="en-GB" sz="9600" b="1" i="0" u="none" strike="noStrike" kern="1200" cap="none" spc="0" normalizeH="0" baseline="0" noProof="0" dirty="0">
              <a:ln>
                <a:noFill/>
              </a:ln>
              <a:solidFill>
                <a:srgbClr val="CC54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73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2" name="TextBox 1"/>
          <p:cNvSpPr txBox="1"/>
          <p:nvPr/>
        </p:nvSpPr>
        <p:spPr>
          <a:xfrm>
            <a:off x="841000" y="377346"/>
            <a:ext cx="681710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smtClean="0">
                <a:ln>
                  <a:noFill/>
                </a:ln>
                <a:solidFill>
                  <a:srgbClr val="CC543C"/>
                </a:solidFill>
                <a:effectLst/>
                <a:uLnTx/>
                <a:uFillTx/>
                <a:latin typeface="Calibri" panose="020F0502020204030204"/>
                <a:ea typeface="+mn-ea"/>
                <a:cs typeface="+mn-cs"/>
              </a:rPr>
              <a:t>Thank</a:t>
            </a:r>
            <a:r>
              <a:rPr kumimoji="0" lang="en-GB" sz="11500" b="1" i="0" u="none" strike="noStrike" kern="1200" cap="none" spc="0" normalizeH="0" noProof="0" dirty="0" smtClean="0">
                <a:ln>
                  <a:noFill/>
                </a:ln>
                <a:solidFill>
                  <a:srgbClr val="CC543C"/>
                </a:solidFill>
                <a:effectLst/>
                <a:uLnTx/>
                <a:uFillTx/>
                <a:latin typeface="Calibri" panose="020F0502020204030204"/>
                <a:ea typeface="+mn-ea"/>
                <a:cs typeface="+mn-cs"/>
              </a:rPr>
              <a:t> you</a:t>
            </a:r>
            <a:endParaRPr kumimoji="0" lang="en-GB" sz="11500" b="1" i="0" u="none" strike="noStrike" kern="1200" cap="none" spc="0" normalizeH="0" baseline="0" noProof="0" dirty="0">
              <a:ln>
                <a:noFill/>
              </a:ln>
              <a:solidFill>
                <a:srgbClr val="CC543C"/>
              </a:solidFill>
              <a:effectLst/>
              <a:uLnTx/>
              <a:uFillTx/>
              <a:latin typeface="Calibri" panose="020F0502020204030204"/>
              <a:ea typeface="+mn-ea"/>
              <a:cs typeface="+mn-cs"/>
            </a:endParaRPr>
          </a:p>
        </p:txBody>
      </p:sp>
      <p:sp>
        <p:nvSpPr>
          <p:cNvPr id="4" name="TextBox 3"/>
          <p:cNvSpPr txBox="1"/>
          <p:nvPr/>
        </p:nvSpPr>
        <p:spPr>
          <a:xfrm>
            <a:off x="2310789" y="2651537"/>
            <a:ext cx="6629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smtClean="0">
                <a:ln>
                  <a:noFill/>
                </a:ln>
                <a:solidFill>
                  <a:srgbClr val="0F96C6"/>
                </a:solidFill>
                <a:effectLst/>
                <a:uLnTx/>
                <a:uFillTx/>
                <a:latin typeface="Calibri" panose="020F0502020204030204"/>
                <a:ea typeface="+mn-ea"/>
                <a:cs typeface="+mn-cs"/>
              </a:rPr>
              <a:t>Nav</a:t>
            </a: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 </a:t>
            </a:r>
            <a:r>
              <a:rPr kumimoji="0" lang="en-GB" sz="6600" b="1" i="0" u="none" strike="noStrike" kern="1200" cap="none" spc="0" normalizeH="0" baseline="0" noProof="0" dirty="0" err="1" smtClean="0">
                <a:ln>
                  <a:noFill/>
                </a:ln>
                <a:solidFill>
                  <a:srgbClr val="0F96C6"/>
                </a:solidFill>
                <a:effectLst/>
                <a:uLnTx/>
                <a:uFillTx/>
                <a:latin typeface="Calibri" panose="020F0502020204030204"/>
                <a:ea typeface="+mn-ea"/>
                <a:cs typeface="+mn-cs"/>
              </a:rPr>
              <a:t>Chohan</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sp>
        <p:nvSpPr>
          <p:cNvPr id="5" name="TextBox 4"/>
          <p:cNvSpPr txBox="1"/>
          <p:nvPr/>
        </p:nvSpPr>
        <p:spPr>
          <a:xfrm>
            <a:off x="2310789" y="3730732"/>
            <a:ext cx="837172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smtClean="0">
                <a:ln>
                  <a:noFill/>
                </a:ln>
                <a:solidFill>
                  <a:srgbClr val="0F96C6"/>
                </a:solidFill>
                <a:effectLst/>
                <a:uLnTx/>
                <a:uFillTx/>
                <a:latin typeface="Calibri" panose="020F0502020204030204"/>
                <a:ea typeface="+mn-ea"/>
                <a:cs typeface="+mn-cs"/>
              </a:rPr>
              <a:t>Chair of the Leeds City Region Skills Network</a:t>
            </a:r>
            <a:endParaRPr kumimoji="0" lang="en-GB" sz="66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2555" y="1104999"/>
            <a:ext cx="1733204" cy="827116"/>
          </a:xfrm>
          <a:prstGeom prst="rect">
            <a:avLst/>
          </a:prstGeom>
        </p:spPr>
      </p:pic>
      <p:sp>
        <p:nvSpPr>
          <p:cNvPr id="11" name="Oval 10"/>
          <p:cNvSpPr>
            <a:spLocks noChangeAspect="1"/>
          </p:cNvSpPr>
          <p:nvPr/>
        </p:nvSpPr>
        <p:spPr>
          <a:xfrm>
            <a:off x="1253315" y="2900735"/>
            <a:ext cx="622300" cy="609600"/>
          </a:xfrm>
          <a:prstGeom prst="ellipse">
            <a:avLst/>
          </a:prstGeom>
          <a:solidFill>
            <a:srgbClr val="CC543C"/>
          </a:solidFill>
          <a:ln>
            <a:solidFill>
              <a:srgbClr val="CC5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a:spLocks noChangeAspect="1"/>
          </p:cNvSpPr>
          <p:nvPr/>
        </p:nvSpPr>
        <p:spPr>
          <a:xfrm>
            <a:off x="1242980" y="4012653"/>
            <a:ext cx="622300" cy="609600"/>
          </a:xfrm>
          <a:prstGeom prst="ellipse">
            <a:avLst/>
          </a:prstGeom>
          <a:solidFill>
            <a:srgbClr val="E19F5B"/>
          </a:solidFill>
          <a:ln>
            <a:solidFill>
              <a:srgbClr val="E09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a:spLocks noChangeAspect="1"/>
          </p:cNvSpPr>
          <p:nvPr/>
        </p:nvSpPr>
        <p:spPr>
          <a:xfrm>
            <a:off x="1253315" y="5006229"/>
            <a:ext cx="622300" cy="609600"/>
          </a:xfrm>
          <a:prstGeom prst="ellipse">
            <a:avLst/>
          </a:prstGeom>
          <a:solidFill>
            <a:srgbClr val="0F96C6"/>
          </a:solidFill>
          <a:ln>
            <a:solidFill>
              <a:srgbClr val="259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33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8689104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1175657" y="4442473"/>
            <a:ext cx="105530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smtClean="0">
                <a:ln>
                  <a:noFill/>
                </a:ln>
                <a:solidFill>
                  <a:srgbClr val="0F96C6"/>
                </a:solidFill>
                <a:effectLst/>
                <a:uLnTx/>
                <a:uFillTx/>
                <a:latin typeface="Calibri" panose="020F0502020204030204"/>
                <a:ea typeface="+mn-ea"/>
                <a:cs typeface="+mn-cs"/>
              </a:rPr>
              <a:t>Slido.com - #Formula</a:t>
            </a:r>
            <a:r>
              <a:rPr kumimoji="0" lang="en-GB" sz="5400" b="1" i="0" u="none" strike="noStrike" kern="1200" cap="none" spc="0" normalizeH="0" baseline="0" noProof="0" dirty="0" err="1" smtClean="0">
                <a:ln>
                  <a:noFill/>
                </a:ln>
                <a:solidFill>
                  <a:srgbClr val="0F96C6"/>
                </a:solidFill>
                <a:effectLst/>
                <a:uLnTx/>
                <a:uFillTx/>
                <a:latin typeface="Calibri" panose="020F0502020204030204"/>
                <a:ea typeface="+mn-ea"/>
                <a:cs typeface="+mn-cs"/>
              </a:rPr>
              <a:t>ForSuccess</a:t>
            </a:r>
            <a:endParaRPr kumimoji="0" lang="en-GB" sz="5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55" y="248919"/>
            <a:ext cx="1733204" cy="827116"/>
          </a:xfrm>
          <a:prstGeom prst="rect">
            <a:avLst/>
          </a:prstGeom>
        </p:spPr>
      </p:pic>
      <p:sp>
        <p:nvSpPr>
          <p:cNvPr id="8" name="TextBox 7"/>
          <p:cNvSpPr txBox="1"/>
          <p:nvPr/>
        </p:nvSpPr>
        <p:spPr>
          <a:xfrm>
            <a:off x="1193181" y="2003021"/>
            <a:ext cx="91838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smtClean="0">
                <a:ln>
                  <a:noFill/>
                </a:ln>
                <a:solidFill>
                  <a:srgbClr val="CC543C"/>
                </a:solidFill>
                <a:effectLst/>
                <a:uLnTx/>
                <a:uFillTx/>
                <a:latin typeface="Calibri" panose="020F0502020204030204"/>
                <a:ea typeface="+mn-ea"/>
                <a:cs typeface="+mn-cs"/>
              </a:rPr>
              <a:t>Content available to download from </a:t>
            </a:r>
            <a:r>
              <a:rPr kumimoji="0" lang="en-GB" sz="8000" b="1" i="0" u="none" strike="noStrike" kern="1200" cap="none" spc="0" normalizeH="0" baseline="0" noProof="0" dirty="0" err="1" smtClean="0">
                <a:ln>
                  <a:noFill/>
                </a:ln>
                <a:solidFill>
                  <a:srgbClr val="CC543C"/>
                </a:solidFill>
                <a:effectLst/>
                <a:uLnTx/>
                <a:uFillTx/>
                <a:latin typeface="Calibri" panose="020F0502020204030204"/>
                <a:ea typeface="+mn-ea"/>
                <a:cs typeface="+mn-cs"/>
              </a:rPr>
              <a:t>Slido</a:t>
            </a:r>
            <a:endParaRPr kumimoji="0" lang="en-GB" sz="8000" b="1" i="0" u="none" strike="noStrike" kern="1200" cap="none" spc="0" normalizeH="0" baseline="0" noProof="0" dirty="0">
              <a:ln>
                <a:noFill/>
              </a:ln>
              <a:solidFill>
                <a:srgbClr val="CC54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2276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00" y="248919"/>
            <a:ext cx="4519939" cy="604001"/>
          </a:xfrm>
          <a:prstGeom prst="rect">
            <a:avLst/>
          </a:prstGeom>
        </p:spPr>
      </p:pic>
      <p:sp>
        <p:nvSpPr>
          <p:cNvPr id="4" name="TextBox 3"/>
          <p:cNvSpPr txBox="1"/>
          <p:nvPr/>
        </p:nvSpPr>
        <p:spPr>
          <a:xfrm>
            <a:off x="1175657" y="3578873"/>
            <a:ext cx="105530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smtClean="0">
                <a:ln>
                  <a:noFill/>
                </a:ln>
                <a:solidFill>
                  <a:srgbClr val="0F96C6"/>
                </a:solidFill>
                <a:effectLst/>
                <a:uLnTx/>
                <a:uFillTx/>
                <a:latin typeface="Calibri" panose="020F0502020204030204"/>
                <a:ea typeface="+mn-ea"/>
                <a:cs typeface="+mn-cs"/>
              </a:rPr>
              <a:t>www.westyorkshirecolleges.co.uk</a:t>
            </a:r>
            <a:endParaRPr kumimoji="0" lang="en-GB" sz="5400" b="1" i="0" u="none" strike="noStrike" kern="1200" cap="none" spc="0" normalizeH="0" baseline="0" noProof="0" dirty="0">
              <a:ln>
                <a:noFill/>
              </a:ln>
              <a:solidFill>
                <a:srgbClr val="0F96C6"/>
              </a:solidFill>
              <a:effectLst/>
              <a:uLnTx/>
              <a:uFillTx/>
              <a:latin typeface="Calibri" panose="020F0502020204030204"/>
              <a:ea typeface="+mn-ea"/>
              <a:cs typeface="+mn-cs"/>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55" y="248919"/>
            <a:ext cx="1733204" cy="827116"/>
          </a:xfrm>
          <a:prstGeom prst="rect">
            <a:avLst/>
          </a:prstGeom>
        </p:spPr>
      </p:pic>
      <p:sp>
        <p:nvSpPr>
          <p:cNvPr id="8" name="TextBox 7"/>
          <p:cNvSpPr txBox="1"/>
          <p:nvPr/>
        </p:nvSpPr>
        <p:spPr>
          <a:xfrm>
            <a:off x="964581" y="2841221"/>
            <a:ext cx="104273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smtClean="0">
                <a:ln>
                  <a:noFill/>
                </a:ln>
                <a:solidFill>
                  <a:srgbClr val="CC543C"/>
                </a:solidFill>
                <a:effectLst/>
                <a:uLnTx/>
                <a:uFillTx/>
                <a:latin typeface="Calibri" panose="020F0502020204030204"/>
                <a:ea typeface="+mn-ea"/>
                <a:cs typeface="+mn-cs"/>
              </a:rPr>
              <a:t>www.leedscityregionskillsnetwork.co.uk</a:t>
            </a:r>
            <a:endParaRPr kumimoji="0" lang="en-GB" sz="4800" b="1" i="0" u="none" strike="noStrike" kern="1200" cap="none" spc="0" normalizeH="0" baseline="0" noProof="0" dirty="0">
              <a:ln>
                <a:noFill/>
              </a:ln>
              <a:solidFill>
                <a:srgbClr val="CC54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98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 Agenda">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Agend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 Picture with Caption">
  <a:themeElements>
    <a:clrScheme name="">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FF00FF"/>
      </a:folHlink>
    </a:clrScheme>
    <a:fontScheme name="Office Theme - Picture with Cap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4572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2082</Words>
  <Application>Microsoft Office PowerPoint</Application>
  <PresentationFormat>Widescreen</PresentationFormat>
  <Paragraphs>333</Paragraphs>
  <Slides>91</Slides>
  <Notes>39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91</vt:i4>
      </vt:variant>
    </vt:vector>
  </HeadingPairs>
  <TitlesOfParts>
    <vt:vector size="105" baseType="lpstr">
      <vt:lpstr>MS PGothic</vt:lpstr>
      <vt:lpstr>Arial</vt:lpstr>
      <vt:lpstr>Calibri</vt:lpstr>
      <vt:lpstr>Calibri Light</vt:lpstr>
      <vt:lpstr>Cambria</vt:lpstr>
      <vt:lpstr>Roboto Light</vt:lpstr>
      <vt:lpstr>Roboto Regular</vt:lpstr>
      <vt:lpstr>Wingdings</vt:lpstr>
      <vt:lpstr>Office Theme</vt:lpstr>
      <vt:lpstr>1_Office Theme</vt:lpstr>
      <vt:lpstr>2_Office Theme</vt:lpstr>
      <vt:lpstr>3_Office Theme</vt:lpstr>
      <vt:lpstr>Office Theme - Agenda</vt:lpstr>
      <vt:lpstr>Office Theme - Picture with Caption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Leeds City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Wood</dc:creator>
  <cp:lastModifiedBy>Alice Wood</cp:lastModifiedBy>
  <cp:revision>19</cp:revision>
  <dcterms:created xsi:type="dcterms:W3CDTF">2019-07-01T09:53:09Z</dcterms:created>
  <dcterms:modified xsi:type="dcterms:W3CDTF">2019-07-08T13:44:50Z</dcterms:modified>
</cp:coreProperties>
</file>